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21" autoAdjust="0"/>
    <p:restoredTop sz="94624" autoAdjust="0"/>
  </p:normalViewPr>
  <p:slideViewPr>
    <p:cSldViewPr>
      <p:cViewPr varScale="1">
        <p:scale>
          <a:sx n="62" d="100"/>
          <a:sy n="62" d="100"/>
        </p:scale>
        <p:origin x="-1022" y="-9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4666F7F0-BE5D-42E1-9FE0-1B9BD48468FE}" type="datetimeFigureOut">
              <a:rPr lang="el-GR" smtClean="0"/>
              <a:pPr/>
              <a:t>20/6/2017</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31E727E4-038E-4D75-97F1-A2B3BECF855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666F7F0-BE5D-42E1-9FE0-1B9BD48468FE}" type="datetimeFigureOut">
              <a:rPr lang="el-GR" smtClean="0"/>
              <a:pPr/>
              <a:t>20/6/2017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1E727E4-038E-4D75-97F1-A2B3BECF855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666F7F0-BE5D-42E1-9FE0-1B9BD48468FE}" type="datetimeFigureOut">
              <a:rPr lang="el-GR" smtClean="0"/>
              <a:pPr/>
              <a:t>20/6/2017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1E727E4-038E-4D75-97F1-A2B3BECF855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4666F7F0-BE5D-42E1-9FE0-1B9BD48468FE}" type="datetimeFigureOut">
              <a:rPr lang="el-GR" smtClean="0"/>
              <a:pPr/>
              <a:t>20/6/2017</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31E727E4-038E-4D75-97F1-A2B3BECF855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4666F7F0-BE5D-42E1-9FE0-1B9BD48468FE}" type="datetimeFigureOut">
              <a:rPr lang="el-GR" smtClean="0"/>
              <a:pPr/>
              <a:t>20/6/2017</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31E727E4-038E-4D75-97F1-A2B3BECF8551}" type="slidenum">
              <a:rPr lang="el-GR" smtClean="0"/>
              <a:pPr/>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4666F7F0-BE5D-42E1-9FE0-1B9BD48468FE}" type="datetimeFigureOut">
              <a:rPr lang="el-GR" smtClean="0"/>
              <a:pPr/>
              <a:t>20/6/2017</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31E727E4-038E-4D75-97F1-A2B3BECF855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4666F7F0-BE5D-42E1-9FE0-1B9BD48468FE}" type="datetimeFigureOut">
              <a:rPr lang="el-GR" smtClean="0"/>
              <a:pPr/>
              <a:t>20/6/2017</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31E727E4-038E-4D75-97F1-A2B3BECF8551}"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4666F7F0-BE5D-42E1-9FE0-1B9BD48468FE}" type="datetimeFigureOut">
              <a:rPr lang="el-GR" smtClean="0"/>
              <a:pPr/>
              <a:t>20/6/2017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1E727E4-038E-4D75-97F1-A2B3BECF855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4666F7F0-BE5D-42E1-9FE0-1B9BD48468FE}" type="datetimeFigureOut">
              <a:rPr lang="el-GR" smtClean="0"/>
              <a:pPr/>
              <a:t>20/6/2017</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31E727E4-038E-4D75-97F1-A2B3BECF855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4666F7F0-BE5D-42E1-9FE0-1B9BD48468FE}" type="datetimeFigureOut">
              <a:rPr lang="el-GR" smtClean="0"/>
              <a:pPr/>
              <a:t>20/6/2017</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31E727E4-038E-4D75-97F1-A2B3BECF8551}"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4666F7F0-BE5D-42E1-9FE0-1B9BD48468FE}" type="datetimeFigureOut">
              <a:rPr lang="el-GR" smtClean="0"/>
              <a:pPr/>
              <a:t>20/6/2017</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31E727E4-038E-4D75-97F1-A2B3BECF8551}"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4666F7F0-BE5D-42E1-9FE0-1B9BD48468FE}" type="datetimeFigureOut">
              <a:rPr lang="el-GR" smtClean="0"/>
              <a:pPr/>
              <a:t>20/6/2017</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31E727E4-038E-4D75-97F1-A2B3BECF8551}"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l.wikipedia.org/wiki/%CE%86%CE%BD%CF%83%CE%B5%CE%BB_%CE%9A%CE%B9%CF%82" TargetMode="External"/><Relationship Id="rId2" Type="http://schemas.openxmlformats.org/officeDocument/2006/relationships/hyperlink" Target="https://el.wikipedia.org/wiki/%CE%A6%CF%85%CF%83%CE%B9%CE%BF%CE%BB%CE%BF%CE%B3%CE%AF%CE%B1"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el.wikipedia.org/w/index.php?title=%CE%95%CF%80%CF%84%CE%AC_%CE%A7%CF%8E%CF%81%CE%B5%CF%82&amp;action=edit&amp;redlink=1"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el.wikipedia.org/wiki/%CE%9A%CF%81%CE%AD%CE%B1%CF%82" TargetMode="External"/><Relationship Id="rId3" Type="http://schemas.openxmlformats.org/officeDocument/2006/relationships/hyperlink" Target="https://el.wikipedia.org/wiki/%CE%A0%CE%B1%CF%84%CE%AC%CF%84%CE%B1" TargetMode="External"/><Relationship Id="rId7" Type="http://schemas.openxmlformats.org/officeDocument/2006/relationships/hyperlink" Target="https://el.wikipedia.org/wiki/%CE%A8%CE%AC%CF%81%CE%B9" TargetMode="External"/><Relationship Id="rId2" Type="http://schemas.openxmlformats.org/officeDocument/2006/relationships/hyperlink" Target="https://el.wikipedia.org/wiki/%CE%A6%CF%85%CF%84%CE%B9%CE%BA%CE%AD%CF%82_%CE%AF%CE%BD%CE%B5%CF%82" TargetMode="External"/><Relationship Id="rId1" Type="http://schemas.openxmlformats.org/officeDocument/2006/relationships/slideLayout" Target="../slideLayouts/slideLayout2.xml"/><Relationship Id="rId6" Type="http://schemas.openxmlformats.org/officeDocument/2006/relationships/hyperlink" Target="https://el.wikipedia.org/wiki/%CE%93%CE%B9%CE%B1%CE%BF%CF%8D%CF%81%CF%84%CE%B9" TargetMode="External"/><Relationship Id="rId11" Type="http://schemas.openxmlformats.org/officeDocument/2006/relationships/hyperlink" Target="https://el.wikipedia.org/wiki/%CE%A7%CE%BF%CE%BB%CE%B7%CF%83%CF%84%CE%B5%CF%81%CF%8C%CE%BB%CE%B7" TargetMode="External"/><Relationship Id="rId5" Type="http://schemas.openxmlformats.org/officeDocument/2006/relationships/hyperlink" Target="https://el.wikipedia.org/wiki/%CE%A4%CF%85%CF%81%CE%AF" TargetMode="External"/><Relationship Id="rId10" Type="http://schemas.openxmlformats.org/officeDocument/2006/relationships/hyperlink" Target="https://el.wikipedia.org/w/index.php?title=%CE%9A%CE%BF%CF%81%CE%B5%CF%83%CE%BC%CE%AD%CE%BD%CE%B1_%CE%BB%CE%B9%CF%80%CE%B1%CF%81%CE%AC&amp;action=edit&amp;redlink=1" TargetMode="External"/><Relationship Id="rId4" Type="http://schemas.openxmlformats.org/officeDocument/2006/relationships/hyperlink" Target="https://el.wikipedia.org/wiki/%CE%8C%CF%83%CF%80%CF%81%CE%B9%CE%B1" TargetMode="External"/><Relationship Id="rId9" Type="http://schemas.openxmlformats.org/officeDocument/2006/relationships/hyperlink" Target="https://el.wikipedia.org/wiki/%CE%95%CE%BB%CE%B1%CE%B9%CF%8C%CE%BB%CE%B1%CE%B4%CE%BF"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pPr algn="ctr"/>
            <a:r>
              <a:rPr lang="el-GR" sz="5400" dirty="0" smtClean="0"/>
              <a:t>Μεσογειακή Διατροφή </a:t>
            </a:r>
            <a:endParaRPr lang="el-GR" sz="5400" dirty="0"/>
          </a:p>
        </p:txBody>
      </p:sp>
      <p:sp>
        <p:nvSpPr>
          <p:cNvPr id="3" name="2 - Υπότιτλος"/>
          <p:cNvSpPr>
            <a:spLocks noGrp="1"/>
          </p:cNvSpPr>
          <p:nvPr>
            <p:ph type="subTitle" idx="1"/>
          </p:nvPr>
        </p:nvSpPr>
        <p:spPr>
          <a:xfrm>
            <a:off x="539552" y="3212976"/>
            <a:ext cx="8062912" cy="1752600"/>
          </a:xfrm>
          <a:ln>
            <a:noFill/>
          </a:ln>
        </p:spPr>
        <p:txBody>
          <a:bodyPr>
            <a:normAutofit/>
          </a:bodyPr>
          <a:lstStyle/>
          <a:p>
            <a:pPr algn="ctr">
              <a:buClr>
                <a:schemeClr val="accent1">
                  <a:lumMod val="75000"/>
                </a:schemeClr>
              </a:buClr>
              <a:buFont typeface="Wingdings" pitchFamily="2" charset="2"/>
              <a:buChar char="v"/>
            </a:pPr>
            <a:r>
              <a:rPr lang="el-GR" sz="4400" dirty="0" smtClean="0"/>
              <a:t>Νικολία Μικρώνη</a:t>
            </a:r>
            <a:endParaRPr lang="el-GR" sz="4400" dirty="0"/>
          </a:p>
        </p:txBody>
      </p:sp>
      <p:sp>
        <p:nvSpPr>
          <p:cNvPr id="6" name="5 - Ήλιος"/>
          <p:cNvSpPr/>
          <p:nvPr/>
        </p:nvSpPr>
        <p:spPr>
          <a:xfrm>
            <a:off x="3275856" y="4149080"/>
            <a:ext cx="2592288" cy="2232248"/>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Ιστορία της μεσογειακή διατροφής</a:t>
            </a:r>
            <a:endParaRPr lang="el-GR" dirty="0"/>
          </a:p>
        </p:txBody>
      </p:sp>
      <p:sp>
        <p:nvSpPr>
          <p:cNvPr id="3" name="2 - Θέση περιεχομένου"/>
          <p:cNvSpPr>
            <a:spLocks noGrp="1"/>
          </p:cNvSpPr>
          <p:nvPr>
            <p:ph idx="1"/>
          </p:nvPr>
        </p:nvSpPr>
        <p:spPr>
          <a:xfrm>
            <a:off x="0" y="1628800"/>
            <a:ext cx="5796136" cy="4968552"/>
          </a:xfrm>
        </p:spPr>
        <p:txBody>
          <a:bodyPr>
            <a:normAutofit fontScale="85000" lnSpcReduction="20000"/>
          </a:bodyPr>
          <a:lstStyle/>
          <a:p>
            <a:r>
              <a:rPr lang="el-GR" b="1" dirty="0" smtClean="0"/>
              <a:t>Μεσογειακή διατροφή</a:t>
            </a:r>
            <a:r>
              <a:rPr lang="el-GR" dirty="0" smtClean="0"/>
              <a:t> είναι όρος που επινοήθηκε από τον </a:t>
            </a:r>
            <a:r>
              <a:rPr lang="el-GR" dirty="0" smtClean="0">
                <a:hlinkClick r:id="rId2" tooltip="Φυσιολογία"/>
              </a:rPr>
              <a:t>φυσιολόγο</a:t>
            </a:r>
            <a:r>
              <a:rPr lang="el-GR" dirty="0" smtClean="0"/>
              <a:t> </a:t>
            </a:r>
            <a:r>
              <a:rPr lang="el-GR" dirty="0" err="1" smtClean="0">
                <a:hlinkClick r:id="rId3" tooltip="Άνσελ Κις"/>
              </a:rPr>
              <a:t>Άνσελ</a:t>
            </a:r>
            <a:r>
              <a:rPr lang="el-GR" dirty="0" smtClean="0">
                <a:hlinkClick r:id="rId3" tooltip="Άνσελ Κις"/>
              </a:rPr>
              <a:t> </a:t>
            </a:r>
            <a:r>
              <a:rPr lang="el-GR" dirty="0" err="1" smtClean="0">
                <a:hlinkClick r:id="rId3" tooltip="Άνσελ Κις"/>
              </a:rPr>
              <a:t>Κις</a:t>
            </a:r>
            <a:r>
              <a:rPr lang="el-GR" dirty="0" smtClean="0"/>
              <a:t> για να περιγράψει το μοντέλο διατροφής, το οποίο ακολουθούσαν οι λαοί των μεσογειακών χωρών που συμπεριλαμβάνονταν στη </a:t>
            </a:r>
            <a:r>
              <a:rPr lang="el-GR" dirty="0" smtClean="0">
                <a:hlinkClick r:id="rId4" tooltip="Επτά Χώρες (δεν έχει γραφτεί ακόμα)"/>
              </a:rPr>
              <a:t>Μελέτη των Επτά Χωρών</a:t>
            </a:r>
            <a:r>
              <a:rPr lang="el-GR" dirty="0" smtClean="0"/>
              <a:t>. Στη </a:t>
            </a:r>
            <a:r>
              <a:rPr lang="el-GR" i="1" dirty="0" smtClean="0"/>
              <a:t>Διεθνή Διάσκεψη για τις Μεσογειακές Διατροφές</a:t>
            </a:r>
            <a:r>
              <a:rPr lang="el-GR" dirty="0" smtClean="0"/>
              <a:t> το 1993 αποφασίστηκε τι θα θεωρείται υγιεινή, παραδοσιακή Μεσογειακή διατροφή.</a:t>
            </a:r>
            <a:endParaRPr lang="el-GR" dirty="0"/>
          </a:p>
        </p:txBody>
      </p:sp>
      <p:pic>
        <p:nvPicPr>
          <p:cNvPr id="4" name="3 - Εικόνα" descr="mesogeiaki-diatrofi-kai-igeia.jpg"/>
          <p:cNvPicPr>
            <a:picLocks noChangeAspect="1"/>
          </p:cNvPicPr>
          <p:nvPr/>
        </p:nvPicPr>
        <p:blipFill>
          <a:blip r:embed="rId5" cstate="print"/>
          <a:stretch>
            <a:fillRect/>
          </a:stretch>
        </p:blipFill>
        <p:spPr>
          <a:xfrm>
            <a:off x="5652120" y="1988840"/>
            <a:ext cx="3491880" cy="386104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Μια σωστή διατροφή</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dirty="0" smtClean="0"/>
              <a:t>Άφθονες </a:t>
            </a:r>
            <a:r>
              <a:rPr lang="el-GR" dirty="0" smtClean="0">
                <a:hlinkClick r:id="rId2" tooltip="Φυτικές ίνες"/>
              </a:rPr>
              <a:t>φυτικές ίνες</a:t>
            </a:r>
            <a:r>
              <a:rPr lang="el-GR" dirty="0" smtClean="0"/>
              <a:t> (φρούτα, λαχανικά, ψωμί/δημητριακά, </a:t>
            </a:r>
            <a:r>
              <a:rPr lang="el-GR" dirty="0" smtClean="0">
                <a:hlinkClick r:id="rId3" tooltip="Πατάτα"/>
              </a:rPr>
              <a:t>πατάτες</a:t>
            </a:r>
            <a:r>
              <a:rPr lang="el-GR" dirty="0" smtClean="0"/>
              <a:t>, </a:t>
            </a:r>
            <a:r>
              <a:rPr lang="el-GR" dirty="0" smtClean="0">
                <a:hlinkClick r:id="rId4" tooltip="Όσπρια"/>
              </a:rPr>
              <a:t>όσπρια</a:t>
            </a:r>
            <a:r>
              <a:rPr lang="el-GR" dirty="0" smtClean="0"/>
              <a:t>, καρποί).</a:t>
            </a:r>
          </a:p>
          <a:p>
            <a:r>
              <a:rPr lang="el-GR" dirty="0" smtClean="0"/>
              <a:t>Ελάχιστα επεξεργασμένα προϊόντα</a:t>
            </a:r>
          </a:p>
          <a:p>
            <a:r>
              <a:rPr lang="el-GR" dirty="0" smtClean="0"/>
              <a:t>Γαλακτοκομικά προϊόντα (κυρίως </a:t>
            </a:r>
            <a:r>
              <a:rPr lang="el-GR" dirty="0" smtClean="0">
                <a:hlinkClick r:id="rId5" tooltip="Τυρί"/>
              </a:rPr>
              <a:t>τυρί</a:t>
            </a:r>
            <a:r>
              <a:rPr lang="el-GR" dirty="0" smtClean="0"/>
              <a:t> και </a:t>
            </a:r>
            <a:r>
              <a:rPr lang="el-GR" dirty="0" smtClean="0">
                <a:hlinkClick r:id="rId6" tooltip="Γιαούρτι"/>
              </a:rPr>
              <a:t>γιαούρτι</a:t>
            </a:r>
            <a:r>
              <a:rPr lang="el-GR" dirty="0" smtClean="0"/>
              <a:t>) καθημερινά σε μικρές έως μέτριες ποσότητες.</a:t>
            </a:r>
          </a:p>
          <a:p>
            <a:r>
              <a:rPr lang="el-GR" dirty="0" smtClean="0">
                <a:hlinkClick r:id="rId7" tooltip="Ψάρι"/>
              </a:rPr>
              <a:t>Ψάρια</a:t>
            </a:r>
            <a:r>
              <a:rPr lang="el-GR" dirty="0" smtClean="0"/>
              <a:t> και πουλερικά σε μικρές έως μέτριες ποσότητες.</a:t>
            </a:r>
          </a:p>
          <a:p>
            <a:r>
              <a:rPr lang="el-GR" dirty="0" smtClean="0"/>
              <a:t>Κόκκινο </a:t>
            </a:r>
            <a:r>
              <a:rPr lang="el-GR" dirty="0" smtClean="0">
                <a:hlinkClick r:id="rId8" tooltip="Κρέας"/>
              </a:rPr>
              <a:t>κρέας</a:t>
            </a:r>
            <a:r>
              <a:rPr lang="el-GR" dirty="0" smtClean="0"/>
              <a:t> 2 φορές το μήνα</a:t>
            </a:r>
          </a:p>
          <a:p>
            <a:r>
              <a:rPr lang="el-GR" dirty="0" smtClean="0">
                <a:hlinkClick r:id="rId9" tooltip="Ελαιόλαδο"/>
              </a:rPr>
              <a:t>Ελαιόλαδο</a:t>
            </a:r>
            <a:r>
              <a:rPr lang="el-GR" dirty="0" smtClean="0"/>
              <a:t> ως κύρια πηγή λιπαρών που περιέχουν μονοακόρεστα λιπαρά οξέα.</a:t>
            </a:r>
          </a:p>
          <a:p>
            <a:endParaRPr lang="el-GR" dirty="0" smtClean="0"/>
          </a:p>
          <a:p>
            <a:r>
              <a:rPr lang="el-GR" dirty="0" smtClean="0"/>
              <a:t>Η συγκεκριμένη διατροφική σύνθεση της Μεσογειακής Διατροφής έχει ως αποτέλεσμα αφενός χαμηλή περιεκτικότητα σε </a:t>
            </a:r>
            <a:r>
              <a:rPr lang="el-GR" dirty="0" smtClean="0">
                <a:hlinkClick r:id="rId10" tooltip="Κορεσμένα λιπαρά (δεν έχει γραφτεί ακόμα)"/>
              </a:rPr>
              <a:t>κορεσμένα λιπαρά</a:t>
            </a:r>
            <a:r>
              <a:rPr lang="el-GR" dirty="0" smtClean="0"/>
              <a:t> και </a:t>
            </a:r>
            <a:r>
              <a:rPr lang="el-GR" dirty="0" smtClean="0">
                <a:hlinkClick r:id="rId11" tooltip="Χοληστερόλη"/>
              </a:rPr>
              <a:t>χοληστερόλη</a:t>
            </a:r>
            <a:r>
              <a:rPr lang="el-GR" dirty="0" smtClean="0"/>
              <a:t> και αφετέρου υψηλή περιεκτικότητα σε υδατάνθρακες και ίνες. Η καθημερινή κατανάλωση ελαιόλαδου συνεπάγεται υψηλή περιεκτικότητα της δίαιτας σε μονοακόρεστα λιπαρά οξέα.</a:t>
            </a:r>
          </a:p>
          <a:p>
            <a:pPr>
              <a:buNone/>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Ελληνική Μεσογειακή Διατροφή</a:t>
            </a:r>
            <a:endParaRPr lang="el-GR" dirty="0"/>
          </a:p>
        </p:txBody>
      </p:sp>
      <p:sp>
        <p:nvSpPr>
          <p:cNvPr id="3" name="2 - Θέση περιεχομένου"/>
          <p:cNvSpPr>
            <a:spLocks noGrp="1"/>
          </p:cNvSpPr>
          <p:nvPr>
            <p:ph idx="1"/>
          </p:nvPr>
        </p:nvSpPr>
        <p:spPr>
          <a:xfrm>
            <a:off x="179512" y="1988840"/>
            <a:ext cx="4258816" cy="4572000"/>
          </a:xfrm>
        </p:spPr>
        <p:txBody>
          <a:bodyPr>
            <a:normAutofit fontScale="92500" lnSpcReduction="10000"/>
          </a:bodyPr>
          <a:lstStyle/>
          <a:p>
            <a:pPr>
              <a:buClr>
                <a:srgbClr val="FFC000"/>
              </a:buClr>
              <a:buFont typeface="Wingdings" pitchFamily="2" charset="2"/>
              <a:buChar char="q"/>
            </a:pPr>
            <a:r>
              <a:rPr lang="el-GR" dirty="0" smtClean="0"/>
              <a:t>Εμείς σαν χώρα έχουμε μία συγκεκριμένη πυραμίδα διατροφής την οποία και πρέπει να τηρούμε. Όταν εμείς την τηρούμε τότε έχουμε μια ισορροπημένη μεσογειακή διατροφή.</a:t>
            </a:r>
          </a:p>
          <a:p>
            <a:pPr>
              <a:buClr>
                <a:srgbClr val="FFC000"/>
              </a:buClr>
              <a:buFont typeface="Wingdings" pitchFamily="2" charset="2"/>
              <a:buChar char="q"/>
            </a:pPr>
            <a:endParaRPr lang="el-GR" dirty="0"/>
          </a:p>
        </p:txBody>
      </p:sp>
      <p:pic>
        <p:nvPicPr>
          <p:cNvPr id="5" name="4 - Εικόνα" descr="podilato98-pyramida_trofon_ramkid.PNG"/>
          <p:cNvPicPr>
            <a:picLocks noChangeAspect="1"/>
          </p:cNvPicPr>
          <p:nvPr/>
        </p:nvPicPr>
        <p:blipFill>
          <a:blip r:embed="rId2" cstate="print"/>
          <a:stretch>
            <a:fillRect/>
          </a:stretch>
        </p:blipFill>
        <p:spPr>
          <a:xfrm>
            <a:off x="4499992" y="1844824"/>
            <a:ext cx="4644008" cy="501317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60648"/>
            <a:ext cx="8229600" cy="1405878"/>
          </a:xfrm>
        </p:spPr>
        <p:txBody>
          <a:bodyPr/>
          <a:lstStyle/>
          <a:p>
            <a:pPr algn="ctr"/>
            <a:r>
              <a:rPr lang="el-GR" dirty="0" smtClean="0"/>
              <a:t>Μεσογειακή Διατροφή από άλλες χώρες</a:t>
            </a:r>
            <a:endParaRPr lang="el-GR" dirty="0"/>
          </a:p>
        </p:txBody>
      </p:sp>
      <p:sp>
        <p:nvSpPr>
          <p:cNvPr id="3" name="2 - Θέση περιεχομένου"/>
          <p:cNvSpPr>
            <a:spLocks noGrp="1"/>
          </p:cNvSpPr>
          <p:nvPr>
            <p:ph idx="1"/>
          </p:nvPr>
        </p:nvSpPr>
        <p:spPr>
          <a:xfrm>
            <a:off x="0" y="1628800"/>
            <a:ext cx="4860032" cy="5229200"/>
          </a:xfrm>
        </p:spPr>
        <p:txBody>
          <a:bodyPr>
            <a:normAutofit fontScale="62500" lnSpcReduction="20000"/>
          </a:bodyPr>
          <a:lstStyle/>
          <a:p>
            <a:pPr algn="ctr">
              <a:buClr>
                <a:srgbClr val="FFC000"/>
              </a:buClr>
            </a:pPr>
            <a:r>
              <a:rPr lang="el-GR" sz="5700" dirty="0" smtClean="0"/>
              <a:t>Γερμανία </a:t>
            </a:r>
          </a:p>
          <a:p>
            <a:pPr algn="ctr">
              <a:buClr>
                <a:schemeClr val="accent1">
                  <a:lumMod val="75000"/>
                </a:schemeClr>
              </a:buClr>
            </a:pPr>
            <a:r>
              <a:rPr lang="el-GR" dirty="0" smtClean="0"/>
              <a:t>Στην </a:t>
            </a:r>
            <a:r>
              <a:rPr lang="el-GR" b="1" dirty="0" smtClean="0"/>
              <a:t>Γερμανία</a:t>
            </a:r>
            <a:r>
              <a:rPr lang="el-GR" dirty="0" smtClean="0"/>
              <a:t> η κατανάλωση κρέατος, λαχανικών, γαλακτοκομικών και ψωμιού-δημητριακών είναι το ίδιο διαδεδομένη με τις μεσογειακές χώρες. Η μόνη ουσιαστική διαφορά διακρίνεται στην κατανάλωση φρέσκων φρούτων, τα οποία είναι κανείς δύσκολο να βρει. Εάν τύχει να ψωνίσετε για παράδειγμα από μία γερμανική ή αυστριακή υπεραγορά, θα διαπιστώσετε ότι </a:t>
            </a:r>
            <a:r>
              <a:rPr lang="el-GR" b="1" dirty="0" smtClean="0"/>
              <a:t>τα περισσότερα φρούτα προέρχονται από άλλες χώρες</a:t>
            </a:r>
            <a:r>
              <a:rPr lang="el-GR" dirty="0" smtClean="0"/>
              <a:t>. Αξίζει να σημειωθεί, ότι όσον αφορά τα </a:t>
            </a:r>
            <a:r>
              <a:rPr lang="el-GR" b="1" dirty="0" smtClean="0"/>
              <a:t>τρόφιμα ζωικής προέλευσης</a:t>
            </a:r>
            <a:r>
              <a:rPr lang="el-GR" dirty="0" smtClean="0"/>
              <a:t>, τα </a:t>
            </a:r>
            <a:r>
              <a:rPr lang="el-GR" b="1" dirty="0" smtClean="0"/>
              <a:t>προϊόντα κρέατος</a:t>
            </a:r>
            <a:r>
              <a:rPr lang="el-GR" dirty="0" smtClean="0"/>
              <a:t>, όπως λουκάνικα και σαλάμια, συναντά κανείς </a:t>
            </a:r>
            <a:r>
              <a:rPr lang="el-GR" b="1" dirty="0" smtClean="0"/>
              <a:t>τεράστια ποικιλία</a:t>
            </a:r>
            <a:r>
              <a:rPr lang="el-GR" dirty="0" smtClean="0"/>
              <a:t> στις χώρες αυτές αφού </a:t>
            </a:r>
            <a:r>
              <a:rPr lang="el-GR" b="1" dirty="0" smtClean="0"/>
              <a:t>καταναλώνονται αρκετά</a:t>
            </a:r>
            <a:r>
              <a:rPr lang="el-GR" dirty="0" smtClean="0"/>
              <a:t>. </a:t>
            </a:r>
          </a:p>
        </p:txBody>
      </p:sp>
      <p:pic>
        <p:nvPicPr>
          <p:cNvPr id="4" name="3 - Εικόνα" descr="mesogiaki.jpg"/>
          <p:cNvPicPr>
            <a:picLocks noChangeAspect="1"/>
          </p:cNvPicPr>
          <p:nvPr/>
        </p:nvPicPr>
        <p:blipFill>
          <a:blip r:embed="rId2" cstate="print"/>
          <a:stretch>
            <a:fillRect/>
          </a:stretch>
        </p:blipFill>
        <p:spPr>
          <a:xfrm>
            <a:off x="4932040" y="1700808"/>
            <a:ext cx="4211960" cy="473697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332656"/>
            <a:ext cx="8229600" cy="1399032"/>
          </a:xfrm>
        </p:spPr>
        <p:txBody>
          <a:bodyPr/>
          <a:lstStyle/>
          <a:p>
            <a:pPr algn="ctr"/>
            <a:r>
              <a:rPr lang="el-GR" dirty="0" smtClean="0"/>
              <a:t>Μεσογειακή Διατροφή από άλλες χώρες</a:t>
            </a:r>
            <a:endParaRPr lang="el-GR" dirty="0"/>
          </a:p>
        </p:txBody>
      </p:sp>
      <p:sp>
        <p:nvSpPr>
          <p:cNvPr id="3" name="2 - Θέση περιεχομένου"/>
          <p:cNvSpPr>
            <a:spLocks noGrp="1"/>
          </p:cNvSpPr>
          <p:nvPr>
            <p:ph idx="1"/>
          </p:nvPr>
        </p:nvSpPr>
        <p:spPr>
          <a:xfrm>
            <a:off x="-180528" y="1916832"/>
            <a:ext cx="5940152" cy="4572000"/>
          </a:xfrm>
        </p:spPr>
        <p:txBody>
          <a:bodyPr>
            <a:normAutofit fontScale="70000" lnSpcReduction="20000"/>
          </a:bodyPr>
          <a:lstStyle/>
          <a:p>
            <a:pPr algn="ctr"/>
            <a:r>
              <a:rPr lang="el-GR" sz="4400" dirty="0" smtClean="0"/>
              <a:t>Γαλλία</a:t>
            </a:r>
          </a:p>
          <a:p>
            <a:pPr algn="ctr"/>
            <a:r>
              <a:rPr lang="el-GR" dirty="0" smtClean="0"/>
              <a:t>Οι διατροφικές συνήθειες στη </a:t>
            </a:r>
            <a:r>
              <a:rPr lang="el-GR" b="1" dirty="0" smtClean="0"/>
              <a:t>Γαλλία</a:t>
            </a:r>
            <a:r>
              <a:rPr lang="el-GR" dirty="0" smtClean="0"/>
              <a:t> είναι περισσότερο επιλεκτικές, ενώ δίνεται </a:t>
            </a:r>
            <a:r>
              <a:rPr lang="el-GR" b="1" dirty="0" smtClean="0"/>
              <a:t>ιδιαίτερη έμφαση στην ωραιοποίηση της εμφάνισης</a:t>
            </a:r>
            <a:r>
              <a:rPr lang="el-GR" dirty="0" smtClean="0"/>
              <a:t> κάθε γεύματος. Οι Γάλλοι συνηθίζουν να καταναλώνουν όλα τα είδη τροφίμων, συνοδευόμενα πάντα από κάποιο είδος σάλτσας, ενώ το </a:t>
            </a:r>
            <a:r>
              <a:rPr lang="el-GR" b="1" dirty="0" smtClean="0"/>
              <a:t>κρασί κατά τη διάρκεια του φαγητού</a:t>
            </a:r>
            <a:r>
              <a:rPr lang="el-GR" dirty="0" smtClean="0"/>
              <a:t> και τα </a:t>
            </a:r>
            <a:r>
              <a:rPr lang="el-GR" b="1" dirty="0" smtClean="0"/>
              <a:t>φρούτα και τα τυριά ως επιδόρπιο</a:t>
            </a:r>
            <a:r>
              <a:rPr lang="el-GR" dirty="0" smtClean="0"/>
              <a:t>, θεωρούνται αγαπημένες συνήθειες των Γάλλων. Γενικώς, οι Γάλλοι συνδέουν το φαγητό με την απόλαυση, </a:t>
            </a:r>
            <a:r>
              <a:rPr lang="el-GR" dirty="0" err="1" smtClean="0"/>
              <a:t>γι’αυτό</a:t>
            </a:r>
            <a:r>
              <a:rPr lang="el-GR" dirty="0" smtClean="0"/>
              <a:t> και η ποσότητα δεν παίζει μεγάλο ρόλο στο γεύμα. Οι Γάλλοι τρώνε γενικά μικρές μερίδες.</a:t>
            </a:r>
            <a:endParaRPr lang="el-GR" dirty="0"/>
          </a:p>
        </p:txBody>
      </p:sp>
      <p:pic>
        <p:nvPicPr>
          <p:cNvPr id="5" name="4 - Εικόνα" descr="mesogiaki.jpg"/>
          <p:cNvPicPr>
            <a:picLocks noChangeAspect="1"/>
          </p:cNvPicPr>
          <p:nvPr/>
        </p:nvPicPr>
        <p:blipFill>
          <a:blip r:embed="rId2" cstate="print"/>
          <a:stretch>
            <a:fillRect/>
          </a:stretch>
        </p:blipFill>
        <p:spPr>
          <a:xfrm>
            <a:off x="5652120" y="2132856"/>
            <a:ext cx="3491880" cy="453650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Μεσογειακή Διατροφή από άλλες χώρες</a:t>
            </a:r>
            <a:endParaRPr lang="el-GR" dirty="0"/>
          </a:p>
        </p:txBody>
      </p:sp>
      <p:sp>
        <p:nvSpPr>
          <p:cNvPr id="3" name="2 - Θέση περιεχομένου"/>
          <p:cNvSpPr>
            <a:spLocks noGrp="1"/>
          </p:cNvSpPr>
          <p:nvPr>
            <p:ph idx="1"/>
          </p:nvPr>
        </p:nvSpPr>
        <p:spPr>
          <a:xfrm>
            <a:off x="-252536" y="1556792"/>
            <a:ext cx="5436096" cy="4570528"/>
          </a:xfrm>
        </p:spPr>
        <p:txBody>
          <a:bodyPr>
            <a:noAutofit/>
          </a:bodyPr>
          <a:lstStyle/>
          <a:p>
            <a:pPr algn="ctr"/>
            <a:r>
              <a:rPr lang="el-GR" sz="1800" dirty="0" smtClean="0"/>
              <a:t>Ιταλία</a:t>
            </a:r>
          </a:p>
          <a:p>
            <a:pPr algn="ctr"/>
            <a:r>
              <a:rPr lang="el-GR" sz="1800" dirty="0" smtClean="0"/>
              <a:t>Ελαιόλαδο, λαχανικά και φρούτα εποχής, θαλασσινά, ζυμαρικά, γαλακτοκομικά, κρασί, λίγο κρέας. Η μεσογειακή διατροφή και μάλιστα στην ιταλική εκδοχή της θεωρείται από τις πιο πλούσιες σε θρεπτικά στοιχεία στον κόσμο. Τα στοιχεία αυτά είναι απαραίτητα για τη σωστή ανάπτυξη του οργανισμού, κρατώντας σε χαμηλά επίπεδα τα ποσοστά σακχάρου και χοληστερόλης στο αίμα. Εντούτοις ολοένα περισσότεροι Ιταλοί ενδίδουν στα γρήγορα «δυτικότροπα» γεύματα, τα οποία σε μεγάλο βαθμό είναι αποτέλεσμα βιομηχανικής επεξεργασίας. Οι Ιταλοί αγαπούν τα λαχανικά και τα θαλασσινά, τρόφιμα με υψηλή θερμιδική αξία, αρκεί να μην παρασκευάζονται με μεγάλες ποσότητες λιπαρών και κυρίως λαδιού.</a:t>
            </a:r>
          </a:p>
        </p:txBody>
      </p:sp>
      <p:pic>
        <p:nvPicPr>
          <p:cNvPr id="5" name="4 - Εικόνα" descr="mesogiaki.jpg"/>
          <p:cNvPicPr>
            <a:picLocks noChangeAspect="1"/>
          </p:cNvPicPr>
          <p:nvPr/>
        </p:nvPicPr>
        <p:blipFill>
          <a:blip r:embed="rId2" cstate="print"/>
          <a:stretch>
            <a:fillRect/>
          </a:stretch>
        </p:blipFill>
        <p:spPr>
          <a:xfrm>
            <a:off x="5148064" y="2060848"/>
            <a:ext cx="3995936" cy="436701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Μεσογειακή Διατροφή από άλλες χώρες </a:t>
            </a:r>
            <a:endParaRPr lang="el-GR" dirty="0"/>
          </a:p>
        </p:txBody>
      </p:sp>
      <p:sp>
        <p:nvSpPr>
          <p:cNvPr id="3" name="2 - Θέση περιεχομένου"/>
          <p:cNvSpPr>
            <a:spLocks noGrp="1"/>
          </p:cNvSpPr>
          <p:nvPr>
            <p:ph idx="1"/>
          </p:nvPr>
        </p:nvSpPr>
        <p:spPr>
          <a:xfrm>
            <a:off x="0" y="1628800"/>
            <a:ext cx="5868144" cy="5229200"/>
          </a:xfrm>
        </p:spPr>
        <p:txBody>
          <a:bodyPr>
            <a:normAutofit fontScale="55000" lnSpcReduction="20000"/>
          </a:bodyPr>
          <a:lstStyle/>
          <a:p>
            <a:pPr algn="ctr"/>
            <a:r>
              <a:rPr lang="el-GR" sz="4400" dirty="0" smtClean="0"/>
              <a:t>Ισπανία</a:t>
            </a:r>
          </a:p>
          <a:p>
            <a:pPr algn="ctr"/>
            <a:r>
              <a:rPr lang="el-GR" dirty="0" smtClean="0"/>
              <a:t>Η Φιλοσοφία της ισπανικής κουζίνας βασίζεται στην παραδοσιακή σπιτική κουζίνα των Ισπανών. Είναι η απλή αγροτική κουζίνα που τα κύρια συστατικά της είναι το κρεμμύδι, το σκόρδο, η ντομάτα, η κόκκινη καυτερή πιπεριά, κάποια μπαχαρικά και αρωματικά βότανα τα οποία αφθονούν στην Ισπανική φύση. Η παέγια,είναι ένα παραδοσιακό φαγητό της Ισπανίας. Αν και θεωρείται το τυπικό ισπανικό έδεσμα, στην πραγματικότητα η ύπαρξή του μάλλον οφείλεται στο πέρασμα των Μαυριτανών από τη χώρα. Πρόκειται δηλαδή για συνταγή με αραβικές καταβολές. Η παέγια στην ουσία είναι ένα πιλάφι από ρύζι με σαφράν, μέσα στο οποίο συνδυάζεται κρέας, ή συνηθέστερα, θαλασσινά και λαχανικά. Συχνά περιέχει κοτόπουλο, χοιρινό κρέας ή κουνέλι (Ανάμικτη Παέγια). Ανά περιοχές της Ισπανίας συναντά κανείς διαφορετικές εκδοχές. Για παράδειγμα, η λεγόμενη «παέγια της Βαλένθια» αποτελείται από ρύζι-σαφράν, λαχανικά, κοτόπουλο και σαλιγκάρια.</a:t>
            </a:r>
            <a:endParaRPr lang="el-GR" dirty="0"/>
          </a:p>
        </p:txBody>
      </p:sp>
      <p:pic>
        <p:nvPicPr>
          <p:cNvPr id="6" name="5 - Εικόνα" descr="mesogiaki.jpg"/>
          <p:cNvPicPr>
            <a:picLocks noChangeAspect="1"/>
          </p:cNvPicPr>
          <p:nvPr/>
        </p:nvPicPr>
        <p:blipFill>
          <a:blip r:embed="rId2" cstate="print"/>
          <a:stretch>
            <a:fillRect/>
          </a:stretch>
        </p:blipFill>
        <p:spPr>
          <a:xfrm>
            <a:off x="5796136" y="1988840"/>
            <a:ext cx="3122091" cy="410445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a:r>
              <a:rPr lang="el-GR" sz="9600" dirty="0" smtClean="0"/>
              <a:t>Πηγές</a:t>
            </a:r>
            <a:endParaRPr lang="el-GR" sz="9600" dirty="0"/>
          </a:p>
        </p:txBody>
      </p:sp>
      <p:sp>
        <p:nvSpPr>
          <p:cNvPr id="3" name="2 - Θέση περιεχομένου"/>
          <p:cNvSpPr>
            <a:spLocks noGrp="1"/>
          </p:cNvSpPr>
          <p:nvPr>
            <p:ph idx="1"/>
          </p:nvPr>
        </p:nvSpPr>
        <p:spPr>
          <a:xfrm>
            <a:off x="539552" y="2924944"/>
            <a:ext cx="8229600" cy="4572000"/>
          </a:xfrm>
        </p:spPr>
        <p:txBody>
          <a:bodyPr/>
          <a:lstStyle/>
          <a:p>
            <a:pPr algn="ctr"/>
            <a:r>
              <a:rPr lang="en-US" sz="10000" dirty="0" smtClean="0"/>
              <a:t>Wikipedia</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104</TotalTime>
  <Words>340</Words>
  <Application>Microsoft Office PowerPoint</Application>
  <PresentationFormat>Προβολή στην οθόνη (4:3)</PresentationFormat>
  <Paragraphs>29</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Ζωντάνια</vt:lpstr>
      <vt:lpstr>Μεσογειακή Διατροφή </vt:lpstr>
      <vt:lpstr>Ιστορία της μεσογειακή διατροφής</vt:lpstr>
      <vt:lpstr>Μια σωστή διατροφή</vt:lpstr>
      <vt:lpstr>Ελληνική Μεσογειακή Διατροφή</vt:lpstr>
      <vt:lpstr>Μεσογειακή Διατροφή από άλλες χώρες</vt:lpstr>
      <vt:lpstr>Μεσογειακή Διατροφή από άλλες χώρες</vt:lpstr>
      <vt:lpstr>Μεσογειακή Διατροφή από άλλες χώρες</vt:lpstr>
      <vt:lpstr>Μεσογειακή Διατροφή από άλλες χώρες </vt:lpstr>
      <vt:lpstr>Πηγές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xristina</dc:creator>
  <cp:lastModifiedBy>11gym_physics</cp:lastModifiedBy>
  <cp:revision>11</cp:revision>
  <dcterms:created xsi:type="dcterms:W3CDTF">2017-05-08T13:04:37Z</dcterms:created>
  <dcterms:modified xsi:type="dcterms:W3CDTF">2017-06-20T13:20:27Z</dcterms:modified>
</cp:coreProperties>
</file>