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61" r:id="rId3"/>
    <p:sldId id="257" r:id="rId4"/>
    <p:sldId id="259" r:id="rId5"/>
    <p:sldId id="260"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1A1A"/>
    <a:srgbClr val="15D127"/>
    <a:srgbClr val="0EA2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202" y="-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370014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425725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199984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258300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1580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34D819-9F07-4261-B09B-9E467E5D9002}" type="datetimeFigureOut">
              <a:rPr lang="en-US" smtClean="0"/>
              <a:pPr/>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2248682817"/>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34D819-9F07-4261-B09B-9E467E5D9002}" type="datetimeFigureOut">
              <a:rPr lang="en-US" smtClean="0"/>
              <a:pPr/>
              <a:t>6/20/2017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2475049466"/>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4D819-9F07-4261-B09B-9E467E5D9002}" type="datetimeFigureOut">
              <a:rPr lang="en-US" smtClean="0"/>
              <a:pPr/>
              <a:t>6/20/2017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102134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pPr/>
              <a:t>6/20/2017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29650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3517659099"/>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168205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6/20/2017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xmlns="" val="2502114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54722" y="0"/>
            <a:ext cx="10318418" cy="4394988"/>
          </a:xfrm>
          <a:noFill/>
        </p:spPr>
        <p:txBody>
          <a:bodyPr>
            <a:noAutofit/>
          </a:bodyPr>
          <a:lstStyle/>
          <a:p>
            <a:r>
              <a:rPr lang="el-GR" sz="10000" b="1" cap="none" spc="50" dirty="0" smtClean="0">
                <a:ln w="9525" cmpd="sng">
                  <a:solidFill>
                    <a:schemeClr val="accent1"/>
                  </a:solidFill>
                  <a:prstDash val="solid"/>
                </a:ln>
                <a:solidFill>
                  <a:schemeClr val="bg1"/>
                </a:solidFill>
                <a:effectLst>
                  <a:glow rad="38100">
                    <a:schemeClr val="accent1">
                      <a:alpha val="40000"/>
                    </a:schemeClr>
                  </a:glow>
                  <a:reflection blurRad="6350" stA="60000" endA="900" endPos="58000" dir="5400000" sy="-100000" algn="bl" rotWithShape="0"/>
                </a:effectLst>
              </a:rPr>
              <a:t>Τα αγαπημένα φαγητά της </a:t>
            </a:r>
            <a:r>
              <a:rPr lang="el-GR" sz="10000" b="1" spc="50" dirty="0" smtClean="0">
                <a:ln w="9525" cmpd="sng">
                  <a:solidFill>
                    <a:schemeClr val="accent1"/>
                  </a:solidFill>
                  <a:prstDash val="solid"/>
                </a:ln>
                <a:solidFill>
                  <a:schemeClr val="bg1"/>
                </a:solidFill>
                <a:effectLst>
                  <a:glow rad="38100">
                    <a:schemeClr val="accent1">
                      <a:alpha val="40000"/>
                    </a:schemeClr>
                  </a:glow>
                  <a:reflection blurRad="6350" stA="60000" endA="900" endPos="58000" dir="5400000" sy="-100000" algn="bl" rotWithShape="0"/>
                </a:effectLst>
              </a:rPr>
              <a:t>Γ</a:t>
            </a:r>
            <a:r>
              <a:rPr lang="el-GR" sz="10000" b="1" cap="none" spc="50" dirty="0" smtClean="0">
                <a:ln w="9525" cmpd="sng">
                  <a:solidFill>
                    <a:schemeClr val="accent1"/>
                  </a:solidFill>
                  <a:prstDash val="solid"/>
                </a:ln>
                <a:solidFill>
                  <a:schemeClr val="bg1"/>
                </a:solidFill>
                <a:effectLst>
                  <a:glow rad="38100">
                    <a:schemeClr val="accent1">
                      <a:alpha val="40000"/>
                    </a:schemeClr>
                  </a:glow>
                  <a:reflection blurRad="6350" stA="60000" endA="900" endPos="58000" dir="5400000" sy="-100000" algn="bl" rotWithShape="0"/>
                </a:effectLst>
              </a:rPr>
              <a:t>αλλίας</a:t>
            </a:r>
            <a:endParaRPr lang="en-US" sz="10000" b="1" cap="none" spc="50" dirty="0">
              <a:ln w="9525" cmpd="sng">
                <a:solidFill>
                  <a:schemeClr val="accent1"/>
                </a:solidFill>
                <a:prstDash val="solid"/>
              </a:ln>
              <a:solidFill>
                <a:schemeClr val="bg1"/>
              </a:solidFill>
              <a:effectLst>
                <a:glow rad="38100">
                  <a:schemeClr val="accent1">
                    <a:alpha val="40000"/>
                  </a:schemeClr>
                </a:glow>
                <a:reflection blurRad="6350" stA="60000" endA="900" endPos="58000" dir="5400000" sy="-100000" algn="bl" rotWithShape="0"/>
              </a:effectLst>
            </a:endParaRPr>
          </a:p>
        </p:txBody>
      </p:sp>
    </p:spTree>
    <p:extLst>
      <p:ext uri="{BB962C8B-B14F-4D97-AF65-F5344CB8AC3E}">
        <p14:creationId xmlns:p14="http://schemas.microsoft.com/office/powerpoint/2010/main" xmlns="" val="12878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530225"/>
            <a:ext cx="10515600" cy="4351338"/>
          </a:xfrm>
        </p:spPr>
        <p:txBody>
          <a:bodyPr>
            <a:normAutofit/>
          </a:bodyPr>
          <a:lstStyle/>
          <a:p>
            <a:pPr marL="0" indent="0">
              <a:buNone/>
            </a:pPr>
            <a:r>
              <a:rPr lang="el-GR" sz="4000" dirty="0" smtClean="0"/>
              <a:t>Πηγές :</a:t>
            </a:r>
          </a:p>
          <a:p>
            <a:r>
              <a:rPr lang="el-GR" sz="4000" dirty="0"/>
              <a:t> </a:t>
            </a:r>
            <a:r>
              <a:rPr lang="en-US" sz="4000" dirty="0" smtClean="0"/>
              <a:t>http://www.clickatlife.gr/</a:t>
            </a:r>
            <a:r>
              <a:rPr lang="el-GR" sz="4000" dirty="0" smtClean="0"/>
              <a:t> </a:t>
            </a:r>
          </a:p>
          <a:p>
            <a:r>
              <a:rPr lang="el-GR" sz="4000" dirty="0"/>
              <a:t> </a:t>
            </a:r>
            <a:r>
              <a:rPr lang="el-GR" sz="4000" dirty="0" smtClean="0"/>
              <a:t>Αναζήτηση </a:t>
            </a:r>
            <a:r>
              <a:rPr lang="en-US" sz="4000" dirty="0" smtClean="0"/>
              <a:t>Google </a:t>
            </a:r>
            <a:endParaRPr lang="en-US" sz="4000" dirty="0"/>
          </a:p>
        </p:txBody>
      </p:sp>
      <p:pic>
        <p:nvPicPr>
          <p:cNvPr id="4" name="Picture 3"/>
          <p:cNvPicPr>
            <a:picLocks noChangeAspect="1"/>
          </p:cNvPicPr>
          <p:nvPr/>
        </p:nvPicPr>
        <p:blipFill>
          <a:blip r:embed="rId3"/>
          <a:stretch>
            <a:fillRect/>
          </a:stretch>
        </p:blipFill>
        <p:spPr>
          <a:xfrm>
            <a:off x="5271807" y="3287712"/>
            <a:ext cx="6361393" cy="3570288"/>
          </a:xfrm>
          <a:prstGeom prst="rect">
            <a:avLst/>
          </a:prstGeom>
        </p:spPr>
      </p:pic>
    </p:spTree>
    <p:extLst>
      <p:ext uri="{BB962C8B-B14F-4D97-AF65-F5344CB8AC3E}">
        <p14:creationId xmlns:p14="http://schemas.microsoft.com/office/powerpoint/2010/main" xmlns="" val="8725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anim calcmode="lin" valueType="num">
                                      <p:cBhvr>
                                        <p:cTn id="1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anim calcmode="lin" valueType="num">
                                      <p:cBhvr>
                                        <p:cTn id="19"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anim calcmode="lin" valueType="num">
                                      <p:cBhvr>
                                        <p:cTn id="28"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3"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3)">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i="1" dirty="0" err="1" smtClean="0">
                <a:solidFill>
                  <a:schemeClr val="bg1"/>
                </a:solidFill>
              </a:rPr>
              <a:t>Κρεμμυδόσουπα</a:t>
            </a:r>
            <a:r>
              <a:rPr lang="el-GR" b="1" i="1" dirty="0" smtClean="0">
                <a:solidFill>
                  <a:schemeClr val="bg1"/>
                </a:solidFill>
              </a:rPr>
              <a:t> </a:t>
            </a:r>
            <a:r>
              <a:rPr lang="el-GR" b="1" i="1" dirty="0">
                <a:solidFill>
                  <a:schemeClr val="bg1"/>
                </a:solidFill>
              </a:rPr>
              <a:t>(</a:t>
            </a:r>
            <a:r>
              <a:rPr lang="en-US" b="1" i="1" dirty="0" err="1">
                <a:solidFill>
                  <a:schemeClr val="bg1"/>
                </a:solidFill>
              </a:rPr>
              <a:t>Soupe</a:t>
            </a:r>
            <a:r>
              <a:rPr lang="en-US" b="1" i="1" dirty="0">
                <a:solidFill>
                  <a:schemeClr val="bg1"/>
                </a:solidFill>
              </a:rPr>
              <a:t> à </a:t>
            </a:r>
            <a:r>
              <a:rPr lang="en-US" b="1" i="1" dirty="0" err="1">
                <a:solidFill>
                  <a:schemeClr val="bg1"/>
                </a:solidFill>
              </a:rPr>
              <a:t>L’oignon</a:t>
            </a:r>
            <a:r>
              <a:rPr lang="en-US" b="1" i="1" dirty="0">
                <a:solidFill>
                  <a:schemeClr val="bg1"/>
                </a:solidFill>
              </a:rPr>
              <a:t>)</a:t>
            </a:r>
          </a:p>
        </p:txBody>
      </p:sp>
      <p:sp>
        <p:nvSpPr>
          <p:cNvPr id="5" name="Content Placeholder 4"/>
          <p:cNvSpPr>
            <a:spLocks noGrp="1"/>
          </p:cNvSpPr>
          <p:nvPr>
            <p:ph idx="1"/>
          </p:nvPr>
        </p:nvSpPr>
        <p:spPr>
          <a:xfrm>
            <a:off x="968649" y="2091111"/>
            <a:ext cx="5845808" cy="3593591"/>
          </a:xfrm>
        </p:spPr>
        <p:txBody>
          <a:bodyPr>
            <a:noAutofit/>
          </a:bodyPr>
          <a:lstStyle/>
          <a:p>
            <a:pPr algn="just"/>
            <a:r>
              <a:rPr lang="el-GR" sz="2400" b="1" dirty="0">
                <a:solidFill>
                  <a:schemeClr val="bg1"/>
                </a:solidFill>
              </a:rPr>
              <a:t>Η </a:t>
            </a:r>
            <a:r>
              <a:rPr lang="el-GR" sz="2400" b="1" dirty="0" err="1">
                <a:solidFill>
                  <a:schemeClr val="bg1"/>
                </a:solidFill>
              </a:rPr>
              <a:t>κρεμμυδόσουπα</a:t>
            </a:r>
            <a:r>
              <a:rPr lang="el-GR" sz="2400" b="1" dirty="0">
                <a:solidFill>
                  <a:schemeClr val="bg1"/>
                </a:solidFill>
              </a:rPr>
              <a:t> είναι από τα πιο χαρακτηριστικά, απλά και πολύ νόστιμα γαλλικά πιάτα και η φήμη της έχει φτάσει μέχρι τα πέρατα του κόσμου. Είναι η βασίλισσα όλων των σουπών. </a:t>
            </a:r>
            <a:r>
              <a:rPr lang="el-GR" sz="2400" b="1" dirty="0" err="1">
                <a:solidFill>
                  <a:schemeClr val="bg1"/>
                </a:solidFill>
              </a:rPr>
              <a:t>Σερβίρεται</a:t>
            </a:r>
            <a:r>
              <a:rPr lang="el-GR" sz="2400" b="1" dirty="0">
                <a:solidFill>
                  <a:schemeClr val="bg1"/>
                </a:solidFill>
              </a:rPr>
              <a:t> ιδανικά σε φλιτζάνι ή σε πορσελάνινη κούπα και από πάνω τοποθετείται μια μεγάλη φέτα ψημένης μπαγκέτας, σκεπασμένη με λιωμένο τυρί.</a:t>
            </a:r>
            <a:endParaRPr lang="en-US" sz="2400" b="1" dirty="0">
              <a:solidFill>
                <a:schemeClr val="bg1"/>
              </a:solidFill>
            </a:endParaRPr>
          </a:p>
        </p:txBody>
      </p:sp>
      <p:pic>
        <p:nvPicPr>
          <p:cNvPr id="6" name="Picture 5"/>
          <p:cNvPicPr>
            <a:picLocks noChangeAspect="1"/>
          </p:cNvPicPr>
          <p:nvPr/>
        </p:nvPicPr>
        <p:blipFill>
          <a:blip r:embed="rId2"/>
          <a:stretch>
            <a:fillRect/>
          </a:stretch>
        </p:blipFill>
        <p:spPr>
          <a:xfrm>
            <a:off x="7097486" y="2091111"/>
            <a:ext cx="4931228" cy="3289834"/>
          </a:xfrm>
          <a:prstGeom prst="rect">
            <a:avLst/>
          </a:prstGeom>
        </p:spPr>
      </p:pic>
    </p:spTree>
    <p:extLst>
      <p:ext uri="{BB962C8B-B14F-4D97-AF65-F5344CB8AC3E}">
        <p14:creationId xmlns:p14="http://schemas.microsoft.com/office/powerpoint/2010/main" xmlns="" val="7448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out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8)">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17070"/>
            <a:ext cx="10178322" cy="1000101"/>
          </a:xfrm>
        </p:spPr>
        <p:txBody>
          <a:bodyPr>
            <a:normAutofit/>
          </a:bodyPr>
          <a:lstStyle/>
          <a:p>
            <a:r>
              <a:rPr lang="en-US" b="1" dirty="0" smtClean="0">
                <a:solidFill>
                  <a:schemeClr val="bg1"/>
                </a:solidFill>
              </a:rPr>
              <a:t>Steak Tartare</a:t>
            </a:r>
            <a:endParaRPr lang="en-US" dirty="0">
              <a:solidFill>
                <a:schemeClr val="bg1"/>
              </a:solidFill>
            </a:endParaRPr>
          </a:p>
        </p:txBody>
      </p:sp>
      <p:sp>
        <p:nvSpPr>
          <p:cNvPr id="3" name="Content Placeholder 2"/>
          <p:cNvSpPr>
            <a:spLocks noGrp="1"/>
          </p:cNvSpPr>
          <p:nvPr>
            <p:ph idx="1"/>
          </p:nvPr>
        </p:nvSpPr>
        <p:spPr>
          <a:xfrm>
            <a:off x="669203" y="1524001"/>
            <a:ext cx="5671636" cy="3593591"/>
          </a:xfrm>
        </p:spPr>
        <p:txBody>
          <a:bodyPr>
            <a:noAutofit/>
          </a:bodyPr>
          <a:lstStyle/>
          <a:p>
            <a:pPr algn="just"/>
            <a:r>
              <a:rPr lang="el-GR" sz="2400" b="1" dirty="0">
                <a:solidFill>
                  <a:schemeClr val="bg1"/>
                </a:solidFill>
              </a:rPr>
              <a:t>Ένα από τα πιο γνωστά πιάτα που σπέρνουν διχόνοιες, αφού ή το λατρεύεις ή το σιχαίνεσαι. Η αλήθεια είναι ότι δεν μπορείς να το σιχαθείς στη γεύση, μιας και είναι πολύ νόστιμο, αλλά συνήθως όσοι το σιχαίνονται δεν τολμούν να το δοκιμάσουν καν. Είναι ένα πιάτο που σερβίρει το κρέας όπως θα έπρεπε να τρώγεται: ωμό. Μην φοβάστε, είναι μαριναρισμένο χοντροαλεσμένο κρέας, μαζί με αυγό, πολλά μπαχαρικά, λάδι και κρεμμύδι.</a:t>
            </a:r>
            <a:endParaRPr lang="en-US" sz="2400" b="1" dirty="0">
              <a:solidFill>
                <a:schemeClr val="bg1"/>
              </a:solidFill>
            </a:endParaRPr>
          </a:p>
        </p:txBody>
      </p:sp>
      <p:pic>
        <p:nvPicPr>
          <p:cNvPr id="4" name="Picture 3"/>
          <p:cNvPicPr>
            <a:picLocks noChangeAspect="1"/>
          </p:cNvPicPr>
          <p:nvPr/>
        </p:nvPicPr>
        <p:blipFill>
          <a:blip r:embed="rId2"/>
          <a:stretch>
            <a:fillRect/>
          </a:stretch>
        </p:blipFill>
        <p:spPr>
          <a:xfrm>
            <a:off x="6955192" y="2230951"/>
            <a:ext cx="4333719" cy="2886641"/>
          </a:xfrm>
          <a:prstGeom prst="rect">
            <a:avLst/>
          </a:prstGeom>
        </p:spPr>
      </p:pic>
    </p:spTree>
    <p:extLst>
      <p:ext uri="{BB962C8B-B14F-4D97-AF65-F5344CB8AC3E}">
        <p14:creationId xmlns:p14="http://schemas.microsoft.com/office/powerpoint/2010/main" xmlns="" val="36179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8)">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1114" y="206828"/>
            <a:ext cx="10515600" cy="2920773"/>
          </a:xfrm>
        </p:spPr>
        <p:txBody>
          <a:bodyPr>
            <a:normAutofit/>
          </a:bodyPr>
          <a:lstStyle/>
          <a:p>
            <a:pPr algn="ctr"/>
            <a:r>
              <a:rPr lang="el-GR" sz="9600" dirty="0" smtClean="0">
                <a:ln w="0"/>
                <a:solidFill>
                  <a:srgbClr val="FA1A1A"/>
                </a:solidFill>
                <a:effectLst>
                  <a:outerShdw blurRad="38100" dist="19050" dir="2700000" algn="tl" rotWithShape="0">
                    <a:schemeClr val="dk1">
                      <a:alpha val="40000"/>
                    </a:schemeClr>
                  </a:outerShdw>
                </a:effectLst>
                <a:latin typeface="+mn-lt"/>
              </a:rPr>
              <a:t>Τα αγαπημένα φαγητά της Ιταλίας</a:t>
            </a:r>
            <a:endParaRPr lang="en-US" dirty="0">
              <a:ln w="0"/>
              <a:solidFill>
                <a:srgbClr val="FA1A1A"/>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xmlns="" val="161221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A1A1A"/>
                </a:solidFill>
              </a:rPr>
              <a:t>Pizza Margherita</a:t>
            </a:r>
            <a:endParaRPr lang="en-US" sz="4800" dirty="0">
              <a:solidFill>
                <a:srgbClr val="FA1A1A"/>
              </a:solidFill>
            </a:endParaRPr>
          </a:p>
        </p:txBody>
      </p:sp>
      <p:sp>
        <p:nvSpPr>
          <p:cNvPr id="3" name="Content Placeholder 2"/>
          <p:cNvSpPr>
            <a:spLocks noGrp="1"/>
          </p:cNvSpPr>
          <p:nvPr>
            <p:ph idx="1"/>
          </p:nvPr>
        </p:nvSpPr>
        <p:spPr>
          <a:xfrm>
            <a:off x="544286" y="2264908"/>
            <a:ext cx="6150429" cy="4351338"/>
          </a:xfrm>
        </p:spPr>
        <p:txBody>
          <a:bodyPr/>
          <a:lstStyle/>
          <a:p>
            <a:pPr algn="just"/>
            <a:r>
              <a:rPr lang="el-GR" dirty="0" smtClean="0">
                <a:solidFill>
                  <a:srgbClr val="FA1A1A"/>
                </a:solidFill>
              </a:rPr>
              <a:t>Είναι η πιο παραδοσιακή ιταλική πίτσα. Με λεπτή και τραγανή ζύμη, με σπιτική σάλτσα ντομάτας με βασιλικό και μπόλικη </a:t>
            </a:r>
            <a:r>
              <a:rPr lang="el-GR" dirty="0" err="1" smtClean="0">
                <a:solidFill>
                  <a:srgbClr val="FA1A1A"/>
                </a:solidFill>
              </a:rPr>
              <a:t>μοτσαρέλα</a:t>
            </a:r>
            <a:r>
              <a:rPr lang="el-GR" dirty="0" smtClean="0">
                <a:solidFill>
                  <a:srgbClr val="FA1A1A"/>
                </a:solidFill>
              </a:rPr>
              <a:t>. Κάθε οικογένεια στην Ιταλία έχει και τη δική της </a:t>
            </a:r>
            <a:r>
              <a:rPr lang="el-GR" dirty="0" err="1" smtClean="0">
                <a:solidFill>
                  <a:srgbClr val="FA1A1A"/>
                </a:solidFill>
              </a:rPr>
              <a:t>σος</a:t>
            </a:r>
            <a:r>
              <a:rPr lang="el-GR" dirty="0" smtClean="0">
                <a:solidFill>
                  <a:srgbClr val="FA1A1A"/>
                </a:solidFill>
              </a:rPr>
              <a:t> ντομάτας. Μπορεί να μοιάζει κάπως φτωχό και βαρετό πιάτο, αλλά στην πραγματικότητα αυτή η απλότητά του είναι και το μεγάλο του ατού. Μετά από αυτή θα θέλετε όλες οι πίτσες να είναι έτσι…</a:t>
            </a:r>
            <a:endParaRPr lang="en-US" dirty="0">
              <a:solidFill>
                <a:srgbClr val="FA1A1A"/>
              </a:solidFill>
            </a:endParaRPr>
          </a:p>
        </p:txBody>
      </p:sp>
      <p:pic>
        <p:nvPicPr>
          <p:cNvPr id="4" name="Picture 3"/>
          <p:cNvPicPr>
            <a:picLocks noChangeAspect="1"/>
          </p:cNvPicPr>
          <p:nvPr/>
        </p:nvPicPr>
        <p:blipFill>
          <a:blip r:embed="rId3"/>
          <a:stretch>
            <a:fillRect/>
          </a:stretch>
        </p:blipFill>
        <p:spPr>
          <a:xfrm>
            <a:off x="6694715" y="1856095"/>
            <a:ext cx="5298097" cy="3320141"/>
          </a:xfrm>
          <a:prstGeom prst="rect">
            <a:avLst/>
          </a:prstGeom>
        </p:spPr>
      </p:pic>
    </p:spTree>
    <p:extLst>
      <p:ext uri="{BB962C8B-B14F-4D97-AF65-F5344CB8AC3E}">
        <p14:creationId xmlns:p14="http://schemas.microsoft.com/office/powerpoint/2010/main" xmlns="" val="22220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125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657" y="757010"/>
            <a:ext cx="10515600" cy="1325563"/>
          </a:xfrm>
        </p:spPr>
        <p:txBody>
          <a:bodyPr/>
          <a:lstStyle/>
          <a:p>
            <a:r>
              <a:rPr lang="en-US" b="1" dirty="0" smtClean="0">
                <a:solidFill>
                  <a:srgbClr val="FA1A1A"/>
                </a:solidFill>
              </a:rPr>
              <a:t>Pasta Carbonara</a:t>
            </a:r>
            <a:endParaRPr lang="en-US" dirty="0">
              <a:solidFill>
                <a:srgbClr val="FA1A1A"/>
              </a:solidFill>
            </a:endParaRPr>
          </a:p>
        </p:txBody>
      </p:sp>
      <p:sp>
        <p:nvSpPr>
          <p:cNvPr id="3" name="Content Placeholder 2"/>
          <p:cNvSpPr>
            <a:spLocks noGrp="1"/>
          </p:cNvSpPr>
          <p:nvPr>
            <p:ph idx="1"/>
          </p:nvPr>
        </p:nvSpPr>
        <p:spPr>
          <a:xfrm>
            <a:off x="511628" y="2399393"/>
            <a:ext cx="5834743" cy="4351338"/>
          </a:xfrm>
        </p:spPr>
        <p:txBody>
          <a:bodyPr>
            <a:normAutofit lnSpcReduction="10000"/>
          </a:bodyPr>
          <a:lstStyle/>
          <a:p>
            <a:pPr algn="just"/>
            <a:r>
              <a:rPr lang="el-GR" dirty="0" smtClean="0">
                <a:solidFill>
                  <a:srgbClr val="FA1A1A"/>
                </a:solidFill>
              </a:rPr>
              <a:t>Αν και λανθασμένα θεωρείται η κρεμώδης μακαρονάδα με μπέικον, στην πραγματικότητα, η αυθεντική συνταγή της καρμπονάρα σνομπάρει την κρέμα γάλακτος. Ένας συνδυασμός ωμού αυγού με μπέικον και ελάχιστο λευκό κρασί δημιουργεί ένα αποτέλεσμα ακαταμάχητο που ταιριάζει άψογα με τα σπαγγέτι. Μην διανοηθείτε να μην δοκιμάσετε τουλάχιστον ένα πιάτο καρμπονάρα στην Ιταλία…</a:t>
            </a:r>
          </a:p>
          <a:p>
            <a:endParaRPr lang="en-US" dirty="0"/>
          </a:p>
        </p:txBody>
      </p:sp>
      <p:pic>
        <p:nvPicPr>
          <p:cNvPr id="4" name="Picture 3"/>
          <p:cNvPicPr>
            <a:picLocks noChangeAspect="1"/>
          </p:cNvPicPr>
          <p:nvPr/>
        </p:nvPicPr>
        <p:blipFill>
          <a:blip r:embed="rId3"/>
          <a:stretch>
            <a:fillRect/>
          </a:stretch>
        </p:blipFill>
        <p:spPr>
          <a:xfrm>
            <a:off x="6542314" y="2402568"/>
            <a:ext cx="5475515" cy="3426613"/>
          </a:xfrm>
          <a:prstGeom prst="rect">
            <a:avLst/>
          </a:prstGeom>
        </p:spPr>
      </p:pic>
    </p:spTree>
    <p:extLst>
      <p:ext uri="{BB962C8B-B14F-4D97-AF65-F5344CB8AC3E}">
        <p14:creationId xmlns:p14="http://schemas.microsoft.com/office/powerpoint/2010/main" xmlns="" val="13949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9086" y="3124199"/>
            <a:ext cx="10515600" cy="3116717"/>
          </a:xfrm>
        </p:spPr>
        <p:txBody>
          <a:bodyPr>
            <a:normAutofit/>
          </a:bodyPr>
          <a:lstStyle/>
          <a:p>
            <a:pPr algn="ctr"/>
            <a:r>
              <a:rPr lang="el-GR" sz="9600" dirty="0" smtClean="0">
                <a:ln w="0"/>
                <a:solidFill>
                  <a:srgbClr val="FFFF00"/>
                </a:solidFill>
                <a:effectLst>
                  <a:outerShdw blurRad="38100" dist="19050" dir="2700000" algn="tl" rotWithShape="0">
                    <a:schemeClr val="dk1">
                      <a:alpha val="40000"/>
                    </a:schemeClr>
                  </a:outerShdw>
                </a:effectLst>
              </a:rPr>
              <a:t>Τα αγαπημένα φαγητά της Ισπανίας</a:t>
            </a:r>
            <a:endParaRPr lang="en-US"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282790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904" y="-120990"/>
            <a:ext cx="10515600" cy="1325563"/>
          </a:xfrm>
        </p:spPr>
        <p:txBody>
          <a:bodyPr>
            <a:normAutofit/>
          </a:bodyPr>
          <a:lstStyle/>
          <a:p>
            <a:r>
              <a:rPr lang="en-US" sz="6600" b="1" dirty="0" smtClean="0">
                <a:solidFill>
                  <a:srgbClr val="FFFF00"/>
                </a:solidFill>
              </a:rPr>
              <a:t>Paella</a:t>
            </a:r>
            <a:endParaRPr lang="en-US" sz="6600" dirty="0">
              <a:solidFill>
                <a:srgbClr val="FFFF00"/>
              </a:solidFill>
            </a:endParaRPr>
          </a:p>
        </p:txBody>
      </p:sp>
      <p:sp>
        <p:nvSpPr>
          <p:cNvPr id="3" name="Content Placeholder 2"/>
          <p:cNvSpPr>
            <a:spLocks noGrp="1"/>
          </p:cNvSpPr>
          <p:nvPr>
            <p:ph idx="1"/>
          </p:nvPr>
        </p:nvSpPr>
        <p:spPr>
          <a:xfrm>
            <a:off x="108856" y="1023582"/>
            <a:ext cx="6912430" cy="5682017"/>
          </a:xfrm>
        </p:spPr>
        <p:txBody>
          <a:bodyPr>
            <a:normAutofit fontScale="70000" lnSpcReduction="20000"/>
          </a:bodyPr>
          <a:lstStyle/>
          <a:p>
            <a:pPr marL="0" indent="0" algn="just">
              <a:buNone/>
            </a:pPr>
            <a:r>
              <a:rPr lang="el-GR" sz="4100" dirty="0" smtClean="0">
                <a:solidFill>
                  <a:srgbClr val="FFFF00"/>
                </a:solidFill>
              </a:rPr>
              <a:t>Η </a:t>
            </a:r>
            <a:r>
              <a:rPr lang="el-GR" sz="4100" dirty="0" err="1" smtClean="0">
                <a:solidFill>
                  <a:srgbClr val="FFFF00"/>
                </a:solidFill>
              </a:rPr>
              <a:t>παέγια</a:t>
            </a:r>
            <a:r>
              <a:rPr lang="el-GR" sz="4100" dirty="0" smtClean="0">
                <a:solidFill>
                  <a:srgbClr val="FFFF00"/>
                </a:solidFill>
              </a:rPr>
              <a:t> είναι συνώνυμη της ισπανικής κουζίνας. Αρχικά, ήταν ένα πιάτο που συνήθιζαν να τρώνε οι εργάτες και οι αγρότες και μάλιστα δεν περιείχε θαλασσινά, αλλά κοτόπουλο, πάπια, σαλιγκάρια ή λαγό. Στην περιοχή της Βαλένθια η </a:t>
            </a:r>
            <a:r>
              <a:rPr lang="el-GR" sz="4100" dirty="0" err="1" smtClean="0">
                <a:solidFill>
                  <a:srgbClr val="FFFF00"/>
                </a:solidFill>
              </a:rPr>
              <a:t>παέγια</a:t>
            </a:r>
            <a:r>
              <a:rPr lang="el-GR" sz="4100" dirty="0" smtClean="0">
                <a:solidFill>
                  <a:srgbClr val="FFFF00"/>
                </a:solidFill>
              </a:rPr>
              <a:t> εξακολουθεί να μαγειρεύεται στην πρώτη της εκδοχή. Η </a:t>
            </a:r>
            <a:r>
              <a:rPr lang="el-GR" sz="4100" dirty="0" err="1" smtClean="0">
                <a:solidFill>
                  <a:srgbClr val="FFFF00"/>
                </a:solidFill>
              </a:rPr>
              <a:t>paella</a:t>
            </a:r>
            <a:r>
              <a:rPr lang="el-GR" sz="4100" dirty="0" smtClean="0">
                <a:solidFill>
                  <a:srgbClr val="FFFF00"/>
                </a:solidFill>
              </a:rPr>
              <a:t> </a:t>
            </a:r>
            <a:r>
              <a:rPr lang="el-GR" sz="4100" dirty="0" err="1" smtClean="0">
                <a:solidFill>
                  <a:srgbClr val="FFFF00"/>
                </a:solidFill>
              </a:rPr>
              <a:t>marisco</a:t>
            </a:r>
            <a:r>
              <a:rPr lang="el-GR" sz="4100" dirty="0" smtClean="0">
                <a:solidFill>
                  <a:srgbClr val="FFFF00"/>
                </a:solidFill>
              </a:rPr>
              <a:t> είναι η </a:t>
            </a:r>
            <a:r>
              <a:rPr lang="el-GR" sz="4100" dirty="0" err="1" smtClean="0">
                <a:solidFill>
                  <a:srgbClr val="FFFF00"/>
                </a:solidFill>
              </a:rPr>
              <a:t>παέγια</a:t>
            </a:r>
            <a:r>
              <a:rPr lang="el-GR" sz="4100" dirty="0" smtClean="0">
                <a:solidFill>
                  <a:srgbClr val="FFFF00"/>
                </a:solidFill>
              </a:rPr>
              <a:t> θαλασσιών, με καλαμάρια, γαρίδες και μύδια. Η </a:t>
            </a:r>
            <a:r>
              <a:rPr lang="el-GR" sz="4100" dirty="0" err="1" smtClean="0">
                <a:solidFill>
                  <a:srgbClr val="FFFF00"/>
                </a:solidFill>
              </a:rPr>
              <a:t>paella</a:t>
            </a:r>
            <a:r>
              <a:rPr lang="el-GR" sz="4100" dirty="0" smtClean="0">
                <a:solidFill>
                  <a:srgbClr val="FFFF00"/>
                </a:solidFill>
              </a:rPr>
              <a:t> </a:t>
            </a:r>
            <a:r>
              <a:rPr lang="el-GR" sz="4100" dirty="0" err="1" smtClean="0">
                <a:solidFill>
                  <a:srgbClr val="FFFF00"/>
                </a:solidFill>
              </a:rPr>
              <a:t>mixta</a:t>
            </a:r>
            <a:r>
              <a:rPr lang="el-GR" sz="4100" dirty="0" smtClean="0">
                <a:solidFill>
                  <a:srgbClr val="FFFF00"/>
                </a:solidFill>
              </a:rPr>
              <a:t> περιέχει κρέας και θαλασσινά μαζί, ενώ υπάρχει και η </a:t>
            </a:r>
            <a:r>
              <a:rPr lang="el-GR" sz="4100" dirty="0" err="1" smtClean="0">
                <a:solidFill>
                  <a:srgbClr val="FFFF00"/>
                </a:solidFill>
              </a:rPr>
              <a:t>paella</a:t>
            </a:r>
            <a:r>
              <a:rPr lang="el-GR" sz="4100" dirty="0" smtClean="0">
                <a:solidFill>
                  <a:srgbClr val="FFFF00"/>
                </a:solidFill>
              </a:rPr>
              <a:t> </a:t>
            </a:r>
            <a:r>
              <a:rPr lang="el-GR" sz="4100" dirty="0" err="1" smtClean="0">
                <a:solidFill>
                  <a:srgbClr val="FFFF00"/>
                </a:solidFill>
              </a:rPr>
              <a:t>vegetal</a:t>
            </a:r>
            <a:r>
              <a:rPr lang="el-GR" sz="4100" dirty="0" smtClean="0">
                <a:solidFill>
                  <a:srgbClr val="FFFF00"/>
                </a:solidFill>
              </a:rPr>
              <a:t> ή </a:t>
            </a:r>
            <a:r>
              <a:rPr lang="el-GR" sz="4100" dirty="0" err="1" smtClean="0">
                <a:solidFill>
                  <a:srgbClr val="FFFF00"/>
                </a:solidFill>
              </a:rPr>
              <a:t>vegetarianna</a:t>
            </a:r>
            <a:r>
              <a:rPr lang="el-GR" sz="4100" dirty="0" smtClean="0">
                <a:solidFill>
                  <a:srgbClr val="FFFF00"/>
                </a:solidFill>
              </a:rPr>
              <a:t> για τους χορτοφάγους. Για τους πιο προχωρημένους, υπάρχει και εκείνη που μαγειρεύεται σε μελάνι σουπιάς, η </a:t>
            </a:r>
            <a:r>
              <a:rPr lang="el-GR" sz="4100" dirty="0" err="1" smtClean="0">
                <a:solidFill>
                  <a:srgbClr val="FFFF00"/>
                </a:solidFill>
              </a:rPr>
              <a:t>arroz</a:t>
            </a:r>
            <a:r>
              <a:rPr lang="el-GR" sz="4100" dirty="0" smtClean="0">
                <a:solidFill>
                  <a:srgbClr val="FFFF00"/>
                </a:solidFill>
              </a:rPr>
              <a:t> </a:t>
            </a:r>
            <a:r>
              <a:rPr lang="el-GR" sz="4100" dirty="0" err="1" smtClean="0">
                <a:solidFill>
                  <a:srgbClr val="FFFF00"/>
                </a:solidFill>
              </a:rPr>
              <a:t>negro</a:t>
            </a:r>
            <a:r>
              <a:rPr lang="el-GR" sz="4100" dirty="0" smtClean="0">
                <a:solidFill>
                  <a:srgbClr val="FFFF00"/>
                </a:solidFill>
              </a:rPr>
              <a:t>, αλλά και η </a:t>
            </a:r>
            <a:r>
              <a:rPr lang="el-GR" sz="4100" dirty="0" err="1" smtClean="0">
                <a:solidFill>
                  <a:srgbClr val="FFFF00"/>
                </a:solidFill>
              </a:rPr>
              <a:t>fideua</a:t>
            </a:r>
            <a:r>
              <a:rPr lang="el-GR" sz="4100" dirty="0" smtClean="0">
                <a:solidFill>
                  <a:srgbClr val="FFFF00"/>
                </a:solidFill>
              </a:rPr>
              <a:t>, ένα πιάτο με τη λογική της </a:t>
            </a:r>
            <a:r>
              <a:rPr lang="el-GR" sz="4100" dirty="0" err="1" smtClean="0">
                <a:solidFill>
                  <a:srgbClr val="FFFF00"/>
                </a:solidFill>
              </a:rPr>
              <a:t>παέγια</a:t>
            </a:r>
            <a:r>
              <a:rPr lang="el-GR" sz="4100" dirty="0" smtClean="0">
                <a:solidFill>
                  <a:srgbClr val="FFFF00"/>
                </a:solidFill>
              </a:rPr>
              <a:t>, στο οποίο όμως χρησιμοποιούνται </a:t>
            </a:r>
            <a:r>
              <a:rPr lang="el-GR" sz="4100" dirty="0" err="1" smtClean="0">
                <a:solidFill>
                  <a:srgbClr val="FFFF00"/>
                </a:solidFill>
              </a:rPr>
              <a:t>νουντλς</a:t>
            </a:r>
            <a:r>
              <a:rPr lang="el-GR" sz="4100" dirty="0" smtClean="0">
                <a:solidFill>
                  <a:srgbClr val="FFFF00"/>
                </a:solidFill>
              </a:rPr>
              <a:t> αντί για ρύζι.</a:t>
            </a:r>
          </a:p>
          <a:p>
            <a:endParaRPr lang="en-US" dirty="0"/>
          </a:p>
        </p:txBody>
      </p:sp>
      <p:pic>
        <p:nvPicPr>
          <p:cNvPr id="4" name="Picture 3"/>
          <p:cNvPicPr>
            <a:picLocks noChangeAspect="1"/>
          </p:cNvPicPr>
          <p:nvPr/>
        </p:nvPicPr>
        <p:blipFill>
          <a:blip r:embed="rId3"/>
          <a:stretch>
            <a:fillRect/>
          </a:stretch>
        </p:blipFill>
        <p:spPr>
          <a:xfrm>
            <a:off x="7141028" y="718458"/>
            <a:ext cx="4635166" cy="2324894"/>
          </a:xfrm>
          <a:prstGeom prst="rect">
            <a:avLst/>
          </a:prstGeom>
        </p:spPr>
      </p:pic>
      <p:pic>
        <p:nvPicPr>
          <p:cNvPr id="5" name="Picture 4"/>
          <p:cNvPicPr>
            <a:picLocks noChangeAspect="1"/>
          </p:cNvPicPr>
          <p:nvPr/>
        </p:nvPicPr>
        <p:blipFill>
          <a:blip r:embed="rId4"/>
          <a:stretch>
            <a:fillRect/>
          </a:stretch>
        </p:blipFill>
        <p:spPr>
          <a:xfrm>
            <a:off x="7940225" y="3478571"/>
            <a:ext cx="3036772" cy="3036772"/>
          </a:xfrm>
          <a:prstGeom prst="rect">
            <a:avLst/>
          </a:prstGeom>
        </p:spPr>
      </p:pic>
    </p:spTree>
    <p:extLst>
      <p:ext uri="{BB962C8B-B14F-4D97-AF65-F5344CB8AC3E}">
        <p14:creationId xmlns:p14="http://schemas.microsoft.com/office/powerpoint/2010/main" xmlns="" val="29248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800" b="1" dirty="0" err="1" smtClean="0">
                <a:solidFill>
                  <a:srgbClr val="FFFF00"/>
                </a:solidFill>
              </a:rPr>
              <a:t>Gambas</a:t>
            </a:r>
            <a:r>
              <a:rPr lang="el-GR" sz="4800" b="1" dirty="0" smtClean="0">
                <a:solidFill>
                  <a:srgbClr val="FFFF00"/>
                </a:solidFill>
              </a:rPr>
              <a:t> </a:t>
            </a:r>
            <a:r>
              <a:rPr lang="el-GR" sz="4800" b="1" dirty="0" err="1" smtClean="0">
                <a:solidFill>
                  <a:srgbClr val="FFFF00"/>
                </a:solidFill>
              </a:rPr>
              <a:t>Ajillo</a:t>
            </a:r>
            <a:endParaRPr lang="en-US" sz="4800" dirty="0">
              <a:solidFill>
                <a:srgbClr val="FFFF00"/>
              </a:solidFill>
            </a:endParaRPr>
          </a:p>
        </p:txBody>
      </p:sp>
      <p:sp>
        <p:nvSpPr>
          <p:cNvPr id="3" name="Content Placeholder 2"/>
          <p:cNvSpPr>
            <a:spLocks noGrp="1"/>
          </p:cNvSpPr>
          <p:nvPr>
            <p:ph idx="1"/>
          </p:nvPr>
        </p:nvSpPr>
        <p:spPr>
          <a:xfrm>
            <a:off x="293915" y="1967138"/>
            <a:ext cx="6531429" cy="4351338"/>
          </a:xfrm>
        </p:spPr>
        <p:txBody>
          <a:bodyPr/>
          <a:lstStyle/>
          <a:p>
            <a:pPr marL="0" indent="0" algn="just">
              <a:buNone/>
            </a:pPr>
            <a:r>
              <a:rPr lang="el-GR" dirty="0" smtClean="0">
                <a:solidFill>
                  <a:srgbClr val="FFFF00"/>
                </a:solidFill>
              </a:rPr>
              <a:t>Απολαυστικά μεγάλες γαρίδες, μαγειρεμένες σε ελαιόλαδο, με σκόρδο και πικάντικες κόκκινες πιπεριές. Θα τις συναντήσετε στην κεντρική και νότια Ισπανία, αλλά και σε όλα σχεδόν τα </a:t>
            </a:r>
            <a:r>
              <a:rPr lang="el-GR" dirty="0" err="1" smtClean="0">
                <a:solidFill>
                  <a:srgbClr val="FFFF00"/>
                </a:solidFill>
              </a:rPr>
              <a:t>tapas</a:t>
            </a:r>
            <a:r>
              <a:rPr lang="el-GR" dirty="0" smtClean="0">
                <a:solidFill>
                  <a:srgbClr val="FFFF00"/>
                </a:solidFill>
              </a:rPr>
              <a:t> </a:t>
            </a:r>
            <a:r>
              <a:rPr lang="el-GR" dirty="0" err="1" smtClean="0">
                <a:solidFill>
                  <a:srgbClr val="FFFF00"/>
                </a:solidFill>
              </a:rPr>
              <a:t>bar</a:t>
            </a:r>
            <a:r>
              <a:rPr lang="el-GR" dirty="0" smtClean="0">
                <a:solidFill>
                  <a:srgbClr val="FFFF00"/>
                </a:solidFill>
              </a:rPr>
              <a:t> όπου κι αν βρίσκεστε. Το συνιστούμε ανεπιφύλακτα!</a:t>
            </a:r>
          </a:p>
          <a:p>
            <a:endParaRPr lang="en-US" dirty="0"/>
          </a:p>
        </p:txBody>
      </p:sp>
      <p:pic>
        <p:nvPicPr>
          <p:cNvPr id="4" name="Picture 3"/>
          <p:cNvPicPr>
            <a:picLocks noChangeAspect="1"/>
          </p:cNvPicPr>
          <p:nvPr/>
        </p:nvPicPr>
        <p:blipFill>
          <a:blip r:embed="rId3"/>
          <a:stretch>
            <a:fillRect/>
          </a:stretch>
        </p:blipFill>
        <p:spPr>
          <a:xfrm>
            <a:off x="7017883" y="1784577"/>
            <a:ext cx="4892158" cy="3255509"/>
          </a:xfrm>
          <a:prstGeom prst="rect">
            <a:avLst/>
          </a:prstGeom>
        </p:spPr>
      </p:pic>
    </p:spTree>
    <p:extLst>
      <p:ext uri="{BB962C8B-B14F-4D97-AF65-F5344CB8AC3E}">
        <p14:creationId xmlns:p14="http://schemas.microsoft.com/office/powerpoint/2010/main" xmlns="" val="300858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4)">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TotalTime>
  <Words>472</Words>
  <Application>Microsoft Office PowerPoint</Application>
  <PresentationFormat>Προσαρμογή</PresentationFormat>
  <Paragraphs>18</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Office Theme</vt:lpstr>
      <vt:lpstr>Τα αγαπημένα φαγητά της Γαλλίας</vt:lpstr>
      <vt:lpstr>Κρεμμυδόσουπα (Soupe à L’oignon)</vt:lpstr>
      <vt:lpstr>Steak Tartare</vt:lpstr>
      <vt:lpstr>Τα αγαπημένα φαγητά της Ιταλίας</vt:lpstr>
      <vt:lpstr>Pizza Margherita</vt:lpstr>
      <vt:lpstr>Pasta Carbonara</vt:lpstr>
      <vt:lpstr>Τα αγαπημένα φαγητά της Ισπανίας</vt:lpstr>
      <vt:lpstr>Paella</vt:lpstr>
      <vt:lpstr>Gambas Ajillo</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αγαπημενα φαγητα της γαλλιας</dc:title>
  <dc:creator>home</dc:creator>
  <cp:lastModifiedBy>11gym_physics</cp:lastModifiedBy>
  <cp:revision>12</cp:revision>
  <dcterms:created xsi:type="dcterms:W3CDTF">2017-05-03T11:30:13Z</dcterms:created>
  <dcterms:modified xsi:type="dcterms:W3CDTF">2017-06-20T13:21:36Z</dcterms:modified>
</cp:coreProperties>
</file>