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Override PartName="/ppt/diagrams/colors2.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quickStyle3.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56" r:id="rId3"/>
    <p:sldId id="257" r:id="rId4"/>
    <p:sldId id="264" r:id="rId5"/>
    <p:sldId id="266" r:id="rId6"/>
    <p:sldId id="267" r:id="rId7"/>
    <p:sldId id="268" r:id="rId8"/>
    <p:sldId id="269" r:id="rId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24" autoAdjust="0"/>
  </p:normalViewPr>
  <p:slideViewPr>
    <p:cSldViewPr>
      <p:cViewPr>
        <p:scale>
          <a:sx n="75" d="100"/>
          <a:sy n="75" d="100"/>
        </p:scale>
        <p:origin x="-1422" y="-3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DBAF229-71C6-4FF1-852E-431FDC295334}"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l-GR"/>
        </a:p>
      </dgm:t>
    </dgm:pt>
    <dgm:pt modelId="{D1E26470-7FCF-446D-BD03-5491D1AE0901}">
      <dgm:prSet custT="1"/>
      <dgm:spPr/>
      <dgm:t>
        <a:bodyPr/>
        <a:lstStyle/>
        <a:p>
          <a:pPr rtl="0"/>
          <a:r>
            <a:rPr lang="el-GR" sz="2000" b="1" dirty="0" smtClean="0"/>
            <a:t>Σε Δημόσιους και ιδιωτικούς οργανισμούς</a:t>
          </a:r>
          <a:r>
            <a:rPr lang="el-GR" sz="2000" dirty="0" smtClean="0"/>
            <a:t>, σε τομείς σχετιζόμενους με την προστασία του περιβάλλοντος, τον έλεγχο της ρύπανσης, τις υδατοκαλλιέργειες, την βιοϊατρική, την βιοτεχνολογία και την οικονομία</a:t>
          </a:r>
          <a:endParaRPr lang="el-GR" sz="2000" dirty="0"/>
        </a:p>
      </dgm:t>
    </dgm:pt>
    <dgm:pt modelId="{60D1AEBD-2ACB-429E-B1E8-6A51F2868F9B}" type="parTrans" cxnId="{2BBF95D2-FDBA-455A-A58B-C67F91ED2CF2}">
      <dgm:prSet/>
      <dgm:spPr/>
      <dgm:t>
        <a:bodyPr/>
        <a:lstStyle/>
        <a:p>
          <a:endParaRPr lang="el-GR"/>
        </a:p>
      </dgm:t>
    </dgm:pt>
    <dgm:pt modelId="{4A9BF0BA-2EDA-47A7-BE19-95F052728961}" type="sibTrans" cxnId="{2BBF95D2-FDBA-455A-A58B-C67F91ED2CF2}">
      <dgm:prSet/>
      <dgm:spPr/>
      <dgm:t>
        <a:bodyPr/>
        <a:lstStyle/>
        <a:p>
          <a:endParaRPr lang="el-GR"/>
        </a:p>
      </dgm:t>
    </dgm:pt>
    <dgm:pt modelId="{6DB57314-7851-4942-B2DF-0D670055DEFF}">
      <dgm:prSet/>
      <dgm:spPr/>
      <dgm:t>
        <a:bodyPr/>
        <a:lstStyle/>
        <a:p>
          <a:pPr rtl="0"/>
          <a:r>
            <a:rPr lang="el-GR" b="1" dirty="0" smtClean="0"/>
            <a:t>Ως καθηγητές βιολογίας </a:t>
          </a:r>
          <a:r>
            <a:rPr lang="el-GR" dirty="0" smtClean="0"/>
            <a:t>στη δημόσια και ιδιωτική εκπαίδευση στελεχώνοντας εκπαιδευτικές μονάδες όλων των βαθμίδων</a:t>
          </a:r>
          <a:endParaRPr lang="el-GR" dirty="0"/>
        </a:p>
      </dgm:t>
    </dgm:pt>
    <dgm:pt modelId="{23E174BA-3D7C-4E6D-89BD-455D7DD2D4B7}" type="parTrans" cxnId="{2E71600D-C9D4-4239-9C49-162A09F9A512}">
      <dgm:prSet/>
      <dgm:spPr/>
      <dgm:t>
        <a:bodyPr/>
        <a:lstStyle/>
        <a:p>
          <a:endParaRPr lang="el-GR"/>
        </a:p>
      </dgm:t>
    </dgm:pt>
    <dgm:pt modelId="{CF13F1E7-A3E3-483B-9619-3C8375DFC2E3}" type="sibTrans" cxnId="{2E71600D-C9D4-4239-9C49-162A09F9A512}">
      <dgm:prSet/>
      <dgm:spPr/>
      <dgm:t>
        <a:bodyPr/>
        <a:lstStyle/>
        <a:p>
          <a:endParaRPr lang="el-GR"/>
        </a:p>
      </dgm:t>
    </dgm:pt>
    <dgm:pt modelId="{7EA74A89-89EC-4459-8A86-0BDE0A3739E1}">
      <dgm:prSet/>
      <dgm:spPr/>
      <dgm:t>
        <a:bodyPr/>
        <a:lstStyle/>
        <a:p>
          <a:pPr rtl="0"/>
          <a:r>
            <a:rPr lang="el-GR" b="1" dirty="0" smtClean="0"/>
            <a:t>Ως ερευνητές σε εργαστήρια και ερευνητικά κέντρα </a:t>
          </a:r>
          <a:r>
            <a:rPr lang="el-GR" dirty="0" smtClean="0"/>
            <a:t>(Δημόκριτος, Εθνικό Ίδρυμα Ερευνών, Ινστιτούτο Παστέρ, Ινστιτούτο Μοριακής Βιολογίας και βιοτεχνολογίας Κρήτης, Ινστιτούτο Θαλάσσιας Βιολογίας κ.α )</a:t>
          </a:r>
          <a:endParaRPr lang="el-GR" dirty="0"/>
        </a:p>
      </dgm:t>
    </dgm:pt>
    <dgm:pt modelId="{37BB3EFF-7690-4049-8D5E-5B19FCCE3692}" type="parTrans" cxnId="{2CC85058-6057-400F-90B7-876C81614F51}">
      <dgm:prSet/>
      <dgm:spPr/>
      <dgm:t>
        <a:bodyPr/>
        <a:lstStyle/>
        <a:p>
          <a:endParaRPr lang="el-GR"/>
        </a:p>
      </dgm:t>
    </dgm:pt>
    <dgm:pt modelId="{052C0783-8499-4995-8DE3-1C18873E4B38}" type="sibTrans" cxnId="{2CC85058-6057-400F-90B7-876C81614F51}">
      <dgm:prSet/>
      <dgm:spPr/>
      <dgm:t>
        <a:bodyPr/>
        <a:lstStyle/>
        <a:p>
          <a:endParaRPr lang="el-GR"/>
        </a:p>
      </dgm:t>
    </dgm:pt>
    <dgm:pt modelId="{5F4BA50A-BA71-46FC-AF01-FF8E6B063DE0}" type="pres">
      <dgm:prSet presAssocID="{DDBAF229-71C6-4FF1-852E-431FDC295334}" presName="linear" presStyleCnt="0">
        <dgm:presLayoutVars>
          <dgm:animLvl val="lvl"/>
          <dgm:resizeHandles val="exact"/>
        </dgm:presLayoutVars>
      </dgm:prSet>
      <dgm:spPr/>
      <dgm:t>
        <a:bodyPr/>
        <a:lstStyle/>
        <a:p>
          <a:endParaRPr lang="el-GR"/>
        </a:p>
      </dgm:t>
    </dgm:pt>
    <dgm:pt modelId="{E3D7C535-AF66-472F-865E-3EAA3673A280}" type="pres">
      <dgm:prSet presAssocID="{D1E26470-7FCF-446D-BD03-5491D1AE0901}" presName="parentText" presStyleLbl="node1" presStyleIdx="0" presStyleCnt="3">
        <dgm:presLayoutVars>
          <dgm:chMax val="0"/>
          <dgm:bulletEnabled val="1"/>
        </dgm:presLayoutVars>
      </dgm:prSet>
      <dgm:spPr/>
      <dgm:t>
        <a:bodyPr/>
        <a:lstStyle/>
        <a:p>
          <a:endParaRPr lang="el-GR"/>
        </a:p>
      </dgm:t>
    </dgm:pt>
    <dgm:pt modelId="{665DA952-B6F9-4590-8C2B-763E371A6F90}" type="pres">
      <dgm:prSet presAssocID="{4A9BF0BA-2EDA-47A7-BE19-95F052728961}" presName="spacer" presStyleCnt="0"/>
      <dgm:spPr/>
    </dgm:pt>
    <dgm:pt modelId="{C9C267B8-7347-4BE3-B6F1-7910A19C2C42}" type="pres">
      <dgm:prSet presAssocID="{6DB57314-7851-4942-B2DF-0D670055DEFF}" presName="parentText" presStyleLbl="node1" presStyleIdx="1" presStyleCnt="3">
        <dgm:presLayoutVars>
          <dgm:chMax val="0"/>
          <dgm:bulletEnabled val="1"/>
        </dgm:presLayoutVars>
      </dgm:prSet>
      <dgm:spPr/>
      <dgm:t>
        <a:bodyPr/>
        <a:lstStyle/>
        <a:p>
          <a:endParaRPr lang="el-GR"/>
        </a:p>
      </dgm:t>
    </dgm:pt>
    <dgm:pt modelId="{57EEB074-29CA-4165-9711-7F9B150D9CF9}" type="pres">
      <dgm:prSet presAssocID="{CF13F1E7-A3E3-483B-9619-3C8375DFC2E3}" presName="spacer" presStyleCnt="0"/>
      <dgm:spPr/>
    </dgm:pt>
    <dgm:pt modelId="{2E40641C-4DDC-4366-9E47-C778660B344F}" type="pres">
      <dgm:prSet presAssocID="{7EA74A89-89EC-4459-8A86-0BDE0A3739E1}" presName="parentText" presStyleLbl="node1" presStyleIdx="2" presStyleCnt="3">
        <dgm:presLayoutVars>
          <dgm:chMax val="0"/>
          <dgm:bulletEnabled val="1"/>
        </dgm:presLayoutVars>
      </dgm:prSet>
      <dgm:spPr/>
      <dgm:t>
        <a:bodyPr/>
        <a:lstStyle/>
        <a:p>
          <a:endParaRPr lang="el-GR"/>
        </a:p>
      </dgm:t>
    </dgm:pt>
  </dgm:ptLst>
  <dgm:cxnLst>
    <dgm:cxn modelId="{2CC85058-6057-400F-90B7-876C81614F51}" srcId="{DDBAF229-71C6-4FF1-852E-431FDC295334}" destId="{7EA74A89-89EC-4459-8A86-0BDE0A3739E1}" srcOrd="2" destOrd="0" parTransId="{37BB3EFF-7690-4049-8D5E-5B19FCCE3692}" sibTransId="{052C0783-8499-4995-8DE3-1C18873E4B38}"/>
    <dgm:cxn modelId="{9791ACF8-D2B9-4943-B2B9-0A38F29279A5}" type="presOf" srcId="{6DB57314-7851-4942-B2DF-0D670055DEFF}" destId="{C9C267B8-7347-4BE3-B6F1-7910A19C2C42}" srcOrd="0" destOrd="0" presId="urn:microsoft.com/office/officeart/2005/8/layout/vList2"/>
    <dgm:cxn modelId="{2E71600D-C9D4-4239-9C49-162A09F9A512}" srcId="{DDBAF229-71C6-4FF1-852E-431FDC295334}" destId="{6DB57314-7851-4942-B2DF-0D670055DEFF}" srcOrd="1" destOrd="0" parTransId="{23E174BA-3D7C-4E6D-89BD-455D7DD2D4B7}" sibTransId="{CF13F1E7-A3E3-483B-9619-3C8375DFC2E3}"/>
    <dgm:cxn modelId="{C7C36CAC-681A-4F98-B761-0DAEEAF48A3F}" type="presOf" srcId="{D1E26470-7FCF-446D-BD03-5491D1AE0901}" destId="{E3D7C535-AF66-472F-865E-3EAA3673A280}" srcOrd="0" destOrd="0" presId="urn:microsoft.com/office/officeart/2005/8/layout/vList2"/>
    <dgm:cxn modelId="{AAE27C39-4A0A-49F4-B793-51EE97D64547}" type="presOf" srcId="{DDBAF229-71C6-4FF1-852E-431FDC295334}" destId="{5F4BA50A-BA71-46FC-AF01-FF8E6B063DE0}" srcOrd="0" destOrd="0" presId="urn:microsoft.com/office/officeart/2005/8/layout/vList2"/>
    <dgm:cxn modelId="{2BBF95D2-FDBA-455A-A58B-C67F91ED2CF2}" srcId="{DDBAF229-71C6-4FF1-852E-431FDC295334}" destId="{D1E26470-7FCF-446D-BD03-5491D1AE0901}" srcOrd="0" destOrd="0" parTransId="{60D1AEBD-2ACB-429E-B1E8-6A51F2868F9B}" sibTransId="{4A9BF0BA-2EDA-47A7-BE19-95F052728961}"/>
    <dgm:cxn modelId="{5DBBD69A-C241-41F6-96A2-FEDC930663F9}" type="presOf" srcId="{7EA74A89-89EC-4459-8A86-0BDE0A3739E1}" destId="{2E40641C-4DDC-4366-9E47-C778660B344F}" srcOrd="0" destOrd="0" presId="urn:microsoft.com/office/officeart/2005/8/layout/vList2"/>
    <dgm:cxn modelId="{D9FCCB81-F5EF-458B-AD7F-F102B660F0DF}" type="presParOf" srcId="{5F4BA50A-BA71-46FC-AF01-FF8E6B063DE0}" destId="{E3D7C535-AF66-472F-865E-3EAA3673A280}" srcOrd="0" destOrd="0" presId="urn:microsoft.com/office/officeart/2005/8/layout/vList2"/>
    <dgm:cxn modelId="{E45F822E-1703-4D8B-B8EF-2086051695E2}" type="presParOf" srcId="{5F4BA50A-BA71-46FC-AF01-FF8E6B063DE0}" destId="{665DA952-B6F9-4590-8C2B-763E371A6F90}" srcOrd="1" destOrd="0" presId="urn:microsoft.com/office/officeart/2005/8/layout/vList2"/>
    <dgm:cxn modelId="{5EC9CA87-DE1B-4FA7-9668-B0575866617A}" type="presParOf" srcId="{5F4BA50A-BA71-46FC-AF01-FF8E6B063DE0}" destId="{C9C267B8-7347-4BE3-B6F1-7910A19C2C42}" srcOrd="2" destOrd="0" presId="urn:microsoft.com/office/officeart/2005/8/layout/vList2"/>
    <dgm:cxn modelId="{99649B74-915A-48AE-8FA9-677CF7B0763D}" type="presParOf" srcId="{5F4BA50A-BA71-46FC-AF01-FF8E6B063DE0}" destId="{57EEB074-29CA-4165-9711-7F9B150D9CF9}" srcOrd="3" destOrd="0" presId="urn:microsoft.com/office/officeart/2005/8/layout/vList2"/>
    <dgm:cxn modelId="{39FE62FB-73BD-4065-845C-016584691D0F}" type="presParOf" srcId="{5F4BA50A-BA71-46FC-AF01-FF8E6B063DE0}" destId="{2E40641C-4DDC-4366-9E47-C778660B344F}" srcOrd="4" destOrd="0" presId="urn:microsoft.com/office/officeart/2005/8/layout/vList2"/>
  </dgm:cxnLst>
  <dgm:bg/>
  <dgm:whole/>
</dgm:dataModel>
</file>

<file path=ppt/diagrams/data2.xml><?xml version="1.0" encoding="utf-8"?>
<dgm:dataModel xmlns:dgm="http://schemas.openxmlformats.org/drawingml/2006/diagram" xmlns:a="http://schemas.openxmlformats.org/drawingml/2006/main">
  <dgm:ptLst>
    <dgm:pt modelId="{901E4F99-58B4-49E9-A13E-0B5BA69BB095}"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l-GR"/>
        </a:p>
      </dgm:t>
    </dgm:pt>
    <dgm:pt modelId="{15C858F1-250E-448B-A622-4DD8FF8D339C}">
      <dgm:prSet/>
      <dgm:spPr/>
      <dgm:t>
        <a:bodyPr/>
        <a:lstStyle/>
        <a:p>
          <a:pPr rtl="0"/>
          <a:r>
            <a:rPr lang="el-GR" b="1" dirty="0" smtClean="0"/>
            <a:t>Στον κλάδο της Υγείας </a:t>
          </a:r>
          <a:r>
            <a:rPr lang="el-GR" dirty="0" smtClean="0"/>
            <a:t>ασχολούμενοι σε μονάδες προγεννητικής διάγνωσης, κυτταρογεννετικής, εξωσωματικής γονιμοποίησης, μοριακής διάγνωσης στον δημόσιο ή ιδιωτικό τομέα κ.λ.π</a:t>
          </a:r>
          <a:endParaRPr lang="el-GR" dirty="0"/>
        </a:p>
      </dgm:t>
    </dgm:pt>
    <dgm:pt modelId="{F31E5ED0-CF97-4430-A4E4-7E097016ABBC}" type="parTrans" cxnId="{BABDBB1D-67CE-46E6-89F2-E0986F5A06A8}">
      <dgm:prSet/>
      <dgm:spPr/>
      <dgm:t>
        <a:bodyPr/>
        <a:lstStyle/>
        <a:p>
          <a:endParaRPr lang="el-GR"/>
        </a:p>
      </dgm:t>
    </dgm:pt>
    <dgm:pt modelId="{7DFB766F-321D-4CB4-9774-AE32AAA8A367}" type="sibTrans" cxnId="{BABDBB1D-67CE-46E6-89F2-E0986F5A06A8}">
      <dgm:prSet/>
      <dgm:spPr/>
      <dgm:t>
        <a:bodyPr/>
        <a:lstStyle/>
        <a:p>
          <a:endParaRPr lang="el-GR"/>
        </a:p>
      </dgm:t>
    </dgm:pt>
    <dgm:pt modelId="{9D80DDCC-8047-4FBA-91E2-40C6DFD3A705}">
      <dgm:prSet/>
      <dgm:spPr/>
      <dgm:t>
        <a:bodyPr/>
        <a:lstStyle/>
        <a:p>
          <a:pPr rtl="0"/>
          <a:r>
            <a:rPr lang="el-GR" b="1" dirty="0" smtClean="0"/>
            <a:t>Σε βιομηχανικές εταιρείες</a:t>
          </a:r>
          <a:r>
            <a:rPr lang="el-GR" dirty="0" smtClean="0"/>
            <a:t>, στα τμήματα παραγωγής και ελέγχου ποιότητας τροφίμων, φαρμάκων και καλλυντικών</a:t>
          </a:r>
          <a:endParaRPr lang="el-GR" dirty="0"/>
        </a:p>
      </dgm:t>
    </dgm:pt>
    <dgm:pt modelId="{34C5E212-51F5-4BE5-AD5F-700425C56215}" type="parTrans" cxnId="{886FBD06-4D8F-4AFB-A6C7-4A05E359801C}">
      <dgm:prSet/>
      <dgm:spPr/>
      <dgm:t>
        <a:bodyPr/>
        <a:lstStyle/>
        <a:p>
          <a:endParaRPr lang="el-GR"/>
        </a:p>
      </dgm:t>
    </dgm:pt>
    <dgm:pt modelId="{3F2265B8-3DDE-438F-B3C7-F69A363136E0}" type="sibTrans" cxnId="{886FBD06-4D8F-4AFB-A6C7-4A05E359801C}">
      <dgm:prSet/>
      <dgm:spPr/>
      <dgm:t>
        <a:bodyPr/>
        <a:lstStyle/>
        <a:p>
          <a:endParaRPr lang="el-GR"/>
        </a:p>
      </dgm:t>
    </dgm:pt>
    <dgm:pt modelId="{7E0627F4-C817-4FD0-86AB-ADE61500C7DB}">
      <dgm:prSet/>
      <dgm:spPr/>
      <dgm:t>
        <a:bodyPr/>
        <a:lstStyle/>
        <a:p>
          <a:pPr rtl="0"/>
          <a:r>
            <a:rPr lang="el-GR" b="1" dirty="0" smtClean="0"/>
            <a:t>Ως Ιχθυολόγοι στο Υπουργείο Γεωργίας </a:t>
          </a:r>
          <a:r>
            <a:rPr lang="el-GR" dirty="0" smtClean="0"/>
            <a:t>σε υδατοκαλλιέργειες ή ιχθυογεννητικούς σταθμούς και στη δημιουργία υβριδίων (βελτιωμένα είδη φυτών και ζώων)</a:t>
          </a:r>
          <a:endParaRPr lang="el-GR" dirty="0"/>
        </a:p>
      </dgm:t>
    </dgm:pt>
    <dgm:pt modelId="{D5F99B82-D549-4811-B499-21FD2F15FDC6}" type="parTrans" cxnId="{1FBF7707-0178-40CA-B332-5492EAD776B6}">
      <dgm:prSet/>
      <dgm:spPr/>
      <dgm:t>
        <a:bodyPr/>
        <a:lstStyle/>
        <a:p>
          <a:endParaRPr lang="el-GR"/>
        </a:p>
      </dgm:t>
    </dgm:pt>
    <dgm:pt modelId="{2C538672-D184-4197-B0DC-1CA8E88D1053}" type="sibTrans" cxnId="{1FBF7707-0178-40CA-B332-5492EAD776B6}">
      <dgm:prSet/>
      <dgm:spPr/>
      <dgm:t>
        <a:bodyPr/>
        <a:lstStyle/>
        <a:p>
          <a:endParaRPr lang="el-GR"/>
        </a:p>
      </dgm:t>
    </dgm:pt>
    <dgm:pt modelId="{A088B0A6-72B1-4B06-9DD3-C329B1024AAC}" type="pres">
      <dgm:prSet presAssocID="{901E4F99-58B4-49E9-A13E-0B5BA69BB095}" presName="linear" presStyleCnt="0">
        <dgm:presLayoutVars>
          <dgm:animLvl val="lvl"/>
          <dgm:resizeHandles val="exact"/>
        </dgm:presLayoutVars>
      </dgm:prSet>
      <dgm:spPr/>
      <dgm:t>
        <a:bodyPr/>
        <a:lstStyle/>
        <a:p>
          <a:endParaRPr lang="el-GR"/>
        </a:p>
      </dgm:t>
    </dgm:pt>
    <dgm:pt modelId="{16FEB108-A603-4123-BEF7-5D3DB13727B6}" type="pres">
      <dgm:prSet presAssocID="{15C858F1-250E-448B-A622-4DD8FF8D339C}" presName="parentText" presStyleLbl="node1" presStyleIdx="0" presStyleCnt="3">
        <dgm:presLayoutVars>
          <dgm:chMax val="0"/>
          <dgm:bulletEnabled val="1"/>
        </dgm:presLayoutVars>
      </dgm:prSet>
      <dgm:spPr/>
      <dgm:t>
        <a:bodyPr/>
        <a:lstStyle/>
        <a:p>
          <a:endParaRPr lang="el-GR"/>
        </a:p>
      </dgm:t>
    </dgm:pt>
    <dgm:pt modelId="{E5913380-3B00-4591-B626-47A868FBEA9A}" type="pres">
      <dgm:prSet presAssocID="{7DFB766F-321D-4CB4-9774-AE32AAA8A367}" presName="spacer" presStyleCnt="0"/>
      <dgm:spPr/>
    </dgm:pt>
    <dgm:pt modelId="{E0A7ACB7-7D31-4577-BED5-972EC6D6EA28}" type="pres">
      <dgm:prSet presAssocID="{9D80DDCC-8047-4FBA-91E2-40C6DFD3A705}" presName="parentText" presStyleLbl="node1" presStyleIdx="1" presStyleCnt="3">
        <dgm:presLayoutVars>
          <dgm:chMax val="0"/>
          <dgm:bulletEnabled val="1"/>
        </dgm:presLayoutVars>
      </dgm:prSet>
      <dgm:spPr/>
      <dgm:t>
        <a:bodyPr/>
        <a:lstStyle/>
        <a:p>
          <a:endParaRPr lang="el-GR"/>
        </a:p>
      </dgm:t>
    </dgm:pt>
    <dgm:pt modelId="{7B38EF73-442C-458C-B832-247E7F464DDE}" type="pres">
      <dgm:prSet presAssocID="{3F2265B8-3DDE-438F-B3C7-F69A363136E0}" presName="spacer" presStyleCnt="0"/>
      <dgm:spPr/>
    </dgm:pt>
    <dgm:pt modelId="{4D2DA68F-1CB8-4D08-A473-5B27B518BAFA}" type="pres">
      <dgm:prSet presAssocID="{7E0627F4-C817-4FD0-86AB-ADE61500C7DB}" presName="parentText" presStyleLbl="node1" presStyleIdx="2" presStyleCnt="3">
        <dgm:presLayoutVars>
          <dgm:chMax val="0"/>
          <dgm:bulletEnabled val="1"/>
        </dgm:presLayoutVars>
      </dgm:prSet>
      <dgm:spPr/>
      <dgm:t>
        <a:bodyPr/>
        <a:lstStyle/>
        <a:p>
          <a:endParaRPr lang="el-GR"/>
        </a:p>
      </dgm:t>
    </dgm:pt>
  </dgm:ptLst>
  <dgm:cxnLst>
    <dgm:cxn modelId="{886FBD06-4D8F-4AFB-A6C7-4A05E359801C}" srcId="{901E4F99-58B4-49E9-A13E-0B5BA69BB095}" destId="{9D80DDCC-8047-4FBA-91E2-40C6DFD3A705}" srcOrd="1" destOrd="0" parTransId="{34C5E212-51F5-4BE5-AD5F-700425C56215}" sibTransId="{3F2265B8-3DDE-438F-B3C7-F69A363136E0}"/>
    <dgm:cxn modelId="{F25428FC-DA0D-42E8-B018-1BF182615BD2}" type="presOf" srcId="{7E0627F4-C817-4FD0-86AB-ADE61500C7DB}" destId="{4D2DA68F-1CB8-4D08-A473-5B27B518BAFA}" srcOrd="0" destOrd="0" presId="urn:microsoft.com/office/officeart/2005/8/layout/vList2"/>
    <dgm:cxn modelId="{55428A0E-2FE1-4C84-85A5-AFA97069CD08}" type="presOf" srcId="{15C858F1-250E-448B-A622-4DD8FF8D339C}" destId="{16FEB108-A603-4123-BEF7-5D3DB13727B6}" srcOrd="0" destOrd="0" presId="urn:microsoft.com/office/officeart/2005/8/layout/vList2"/>
    <dgm:cxn modelId="{AE06F06C-04CD-40D6-84AA-132CBA6663BB}" type="presOf" srcId="{9D80DDCC-8047-4FBA-91E2-40C6DFD3A705}" destId="{E0A7ACB7-7D31-4577-BED5-972EC6D6EA28}" srcOrd="0" destOrd="0" presId="urn:microsoft.com/office/officeart/2005/8/layout/vList2"/>
    <dgm:cxn modelId="{1FBF7707-0178-40CA-B332-5492EAD776B6}" srcId="{901E4F99-58B4-49E9-A13E-0B5BA69BB095}" destId="{7E0627F4-C817-4FD0-86AB-ADE61500C7DB}" srcOrd="2" destOrd="0" parTransId="{D5F99B82-D549-4811-B499-21FD2F15FDC6}" sibTransId="{2C538672-D184-4197-B0DC-1CA8E88D1053}"/>
    <dgm:cxn modelId="{B78FB524-FC01-41E9-ABEF-2F2A9FEA1553}" type="presOf" srcId="{901E4F99-58B4-49E9-A13E-0B5BA69BB095}" destId="{A088B0A6-72B1-4B06-9DD3-C329B1024AAC}" srcOrd="0" destOrd="0" presId="urn:microsoft.com/office/officeart/2005/8/layout/vList2"/>
    <dgm:cxn modelId="{BABDBB1D-67CE-46E6-89F2-E0986F5A06A8}" srcId="{901E4F99-58B4-49E9-A13E-0B5BA69BB095}" destId="{15C858F1-250E-448B-A622-4DD8FF8D339C}" srcOrd="0" destOrd="0" parTransId="{F31E5ED0-CF97-4430-A4E4-7E097016ABBC}" sibTransId="{7DFB766F-321D-4CB4-9774-AE32AAA8A367}"/>
    <dgm:cxn modelId="{BDD477E1-575F-4716-B647-7A65008ACEB6}" type="presParOf" srcId="{A088B0A6-72B1-4B06-9DD3-C329B1024AAC}" destId="{16FEB108-A603-4123-BEF7-5D3DB13727B6}" srcOrd="0" destOrd="0" presId="urn:microsoft.com/office/officeart/2005/8/layout/vList2"/>
    <dgm:cxn modelId="{C464C41B-556C-471C-9991-01552DA6198B}" type="presParOf" srcId="{A088B0A6-72B1-4B06-9DD3-C329B1024AAC}" destId="{E5913380-3B00-4591-B626-47A868FBEA9A}" srcOrd="1" destOrd="0" presId="urn:microsoft.com/office/officeart/2005/8/layout/vList2"/>
    <dgm:cxn modelId="{8FD6F091-6D78-4F9B-B077-EFD1F62FB504}" type="presParOf" srcId="{A088B0A6-72B1-4B06-9DD3-C329B1024AAC}" destId="{E0A7ACB7-7D31-4577-BED5-972EC6D6EA28}" srcOrd="2" destOrd="0" presId="urn:microsoft.com/office/officeart/2005/8/layout/vList2"/>
    <dgm:cxn modelId="{D719AC15-D609-449B-BFE0-F486FB3FB54E}" type="presParOf" srcId="{A088B0A6-72B1-4B06-9DD3-C329B1024AAC}" destId="{7B38EF73-442C-458C-B832-247E7F464DDE}" srcOrd="3" destOrd="0" presId="urn:microsoft.com/office/officeart/2005/8/layout/vList2"/>
    <dgm:cxn modelId="{CC582E96-8371-4183-8E8B-93DD78A3EB84}" type="presParOf" srcId="{A088B0A6-72B1-4B06-9DD3-C329B1024AAC}" destId="{4D2DA68F-1CB8-4D08-A473-5B27B518BAFA}" srcOrd="4" destOrd="0" presId="urn:microsoft.com/office/officeart/2005/8/layout/vList2"/>
  </dgm:cxnLst>
  <dgm:bg/>
  <dgm:whole/>
</dgm:dataModel>
</file>

<file path=ppt/diagrams/data3.xml><?xml version="1.0" encoding="utf-8"?>
<dgm:dataModel xmlns:dgm="http://schemas.openxmlformats.org/drawingml/2006/diagram" xmlns:a="http://schemas.openxmlformats.org/drawingml/2006/main">
  <dgm:ptLst>
    <dgm:pt modelId="{9FE7DDE5-841A-4F4F-96B3-0A0CEA2440A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l-GR"/>
        </a:p>
      </dgm:t>
    </dgm:pt>
    <dgm:pt modelId="{0FD68CC3-2427-4F95-B8D7-1A6F47A13A7E}">
      <dgm:prSet custT="1"/>
      <dgm:spPr/>
      <dgm:t>
        <a:bodyPr/>
        <a:lstStyle/>
        <a:p>
          <a:pPr rtl="0"/>
          <a:r>
            <a:rPr lang="el-GR" sz="1400" b="1" dirty="0" smtClean="0"/>
            <a:t>Σε εμπορικές εταιρείες ιδιωτικού δικαίου </a:t>
          </a:r>
          <a:r>
            <a:rPr lang="el-GR" sz="1400" dirty="0" smtClean="0"/>
            <a:t>όπου υπάρχει ειδικότητα βιολόγου καθώς και ως ιατρικοί επισκέπτες και διευθυντικά στελέχη στον τομέα της διαφήμισης και προώθησης φαρμάκων</a:t>
          </a:r>
          <a:r>
            <a:rPr lang="el-GR" sz="500" dirty="0" smtClean="0"/>
            <a:t>.</a:t>
          </a:r>
          <a:endParaRPr lang="el-GR" sz="500" dirty="0"/>
        </a:p>
      </dgm:t>
    </dgm:pt>
    <dgm:pt modelId="{20A7AA37-2788-47EE-93C3-B9C6A8EBE359}" type="parTrans" cxnId="{B7831560-B22F-4467-8D2C-7135BF3AF2F4}">
      <dgm:prSet/>
      <dgm:spPr/>
      <dgm:t>
        <a:bodyPr/>
        <a:lstStyle/>
        <a:p>
          <a:endParaRPr lang="el-GR"/>
        </a:p>
      </dgm:t>
    </dgm:pt>
    <dgm:pt modelId="{1E8984D5-AD3E-42C7-B6F6-5165692846C6}" type="sibTrans" cxnId="{B7831560-B22F-4467-8D2C-7135BF3AF2F4}">
      <dgm:prSet/>
      <dgm:spPr/>
      <dgm:t>
        <a:bodyPr/>
        <a:lstStyle/>
        <a:p>
          <a:endParaRPr lang="el-GR"/>
        </a:p>
      </dgm:t>
    </dgm:pt>
    <dgm:pt modelId="{E1117616-9027-421C-A02F-0D615AF85B10}">
      <dgm:prSet custT="1"/>
      <dgm:spPr/>
      <dgm:t>
        <a:bodyPr/>
        <a:lstStyle/>
        <a:p>
          <a:pPr rtl="0"/>
          <a:r>
            <a:rPr lang="el-GR" sz="1200" b="1" dirty="0" smtClean="0"/>
            <a:t>Σαν ελεύθεροι επαγγελματίες </a:t>
          </a:r>
          <a:r>
            <a:rPr lang="el-GR" sz="1200" dirty="0" smtClean="0"/>
            <a:t>σε μελέτες προστασίας και διαχείρισης του περιβάλλοντος.                                                                                                                             Λόγω του γεγονότος ότι το πτυχίο της βιολογίας είναι πολύ γενικό, η ειδίκευση σε κάποιον τομέα αυξάνει τις επαγγελματικές προοπτικές. Οι τομείς των υδατοκαλλιεργειών, της θαλάσσιας βιολογίας, της εξωσωματικής γονιμοποίησης, του περιβάλλοντος και της βιοηθικής, είναι ταχύτητα αναπτυσσόμενοι. Επίσης οι ειδικότητες όπως η </a:t>
          </a:r>
          <a:r>
            <a:rPr lang="el-GR" sz="1200" b="1" dirty="0" smtClean="0"/>
            <a:t>βιοτεχνολογία ή η μοριακή βιολογία </a:t>
          </a:r>
          <a:r>
            <a:rPr lang="el-GR" sz="1200" dirty="0" smtClean="0"/>
            <a:t>έχουν πολύ καλές προοπτικές απασχόλησης.</a:t>
          </a:r>
          <a:endParaRPr lang="el-GR" sz="1200" dirty="0"/>
        </a:p>
      </dgm:t>
    </dgm:pt>
    <dgm:pt modelId="{2029A249-F028-4FB3-981B-85A7F38251D3}" type="parTrans" cxnId="{D6DA0D0C-640B-47B2-A10F-DC95588D88C9}">
      <dgm:prSet/>
      <dgm:spPr/>
      <dgm:t>
        <a:bodyPr/>
        <a:lstStyle/>
        <a:p>
          <a:endParaRPr lang="el-GR"/>
        </a:p>
      </dgm:t>
    </dgm:pt>
    <dgm:pt modelId="{E8E13A0A-0B8F-4D83-BB21-5EABA1920720}" type="sibTrans" cxnId="{D6DA0D0C-640B-47B2-A10F-DC95588D88C9}">
      <dgm:prSet/>
      <dgm:spPr/>
      <dgm:t>
        <a:bodyPr/>
        <a:lstStyle/>
        <a:p>
          <a:endParaRPr lang="el-GR"/>
        </a:p>
      </dgm:t>
    </dgm:pt>
    <dgm:pt modelId="{DF3232F5-4EA6-4A36-991F-6DDF4257FCFD}" type="pres">
      <dgm:prSet presAssocID="{9FE7DDE5-841A-4F4F-96B3-0A0CEA2440A4}" presName="linear" presStyleCnt="0">
        <dgm:presLayoutVars>
          <dgm:animLvl val="lvl"/>
          <dgm:resizeHandles val="exact"/>
        </dgm:presLayoutVars>
      </dgm:prSet>
      <dgm:spPr/>
      <dgm:t>
        <a:bodyPr/>
        <a:lstStyle/>
        <a:p>
          <a:endParaRPr lang="el-GR"/>
        </a:p>
      </dgm:t>
    </dgm:pt>
    <dgm:pt modelId="{9773642A-5D5F-49E1-93E3-F27ED8099551}" type="pres">
      <dgm:prSet presAssocID="{0FD68CC3-2427-4F95-B8D7-1A6F47A13A7E}" presName="parentText" presStyleLbl="node1" presStyleIdx="0" presStyleCnt="2" custScaleY="141220" custLinFactY="59109" custLinFactNeighborX="2887" custLinFactNeighborY="100000">
        <dgm:presLayoutVars>
          <dgm:chMax val="0"/>
          <dgm:bulletEnabled val="1"/>
        </dgm:presLayoutVars>
      </dgm:prSet>
      <dgm:spPr/>
      <dgm:t>
        <a:bodyPr/>
        <a:lstStyle/>
        <a:p>
          <a:endParaRPr lang="el-GR"/>
        </a:p>
      </dgm:t>
    </dgm:pt>
    <dgm:pt modelId="{BEA77E59-6438-4700-8962-CAC2118A7DD5}" type="pres">
      <dgm:prSet presAssocID="{1E8984D5-AD3E-42C7-B6F6-5165692846C6}" presName="spacer" presStyleCnt="0"/>
      <dgm:spPr/>
    </dgm:pt>
    <dgm:pt modelId="{4D809D5F-7E1E-429D-B47B-3B08E3E8F095}" type="pres">
      <dgm:prSet presAssocID="{E1117616-9027-421C-A02F-0D615AF85B10}" presName="parentText" presStyleLbl="node1" presStyleIdx="1" presStyleCnt="2" custScaleX="95041" custScaleY="236001" custLinFactY="130734" custLinFactNeighborX="-3306" custLinFactNeighborY="200000">
        <dgm:presLayoutVars>
          <dgm:chMax val="0"/>
          <dgm:bulletEnabled val="1"/>
        </dgm:presLayoutVars>
      </dgm:prSet>
      <dgm:spPr/>
      <dgm:t>
        <a:bodyPr/>
        <a:lstStyle/>
        <a:p>
          <a:endParaRPr lang="el-GR"/>
        </a:p>
      </dgm:t>
    </dgm:pt>
  </dgm:ptLst>
  <dgm:cxnLst>
    <dgm:cxn modelId="{D6DA0D0C-640B-47B2-A10F-DC95588D88C9}" srcId="{9FE7DDE5-841A-4F4F-96B3-0A0CEA2440A4}" destId="{E1117616-9027-421C-A02F-0D615AF85B10}" srcOrd="1" destOrd="0" parTransId="{2029A249-F028-4FB3-981B-85A7F38251D3}" sibTransId="{E8E13A0A-0B8F-4D83-BB21-5EABA1920720}"/>
    <dgm:cxn modelId="{B7831560-B22F-4467-8D2C-7135BF3AF2F4}" srcId="{9FE7DDE5-841A-4F4F-96B3-0A0CEA2440A4}" destId="{0FD68CC3-2427-4F95-B8D7-1A6F47A13A7E}" srcOrd="0" destOrd="0" parTransId="{20A7AA37-2788-47EE-93C3-B9C6A8EBE359}" sibTransId="{1E8984D5-AD3E-42C7-B6F6-5165692846C6}"/>
    <dgm:cxn modelId="{E0F3E2F4-E64C-4531-B86E-AFEAEE91E81F}" type="presOf" srcId="{E1117616-9027-421C-A02F-0D615AF85B10}" destId="{4D809D5F-7E1E-429D-B47B-3B08E3E8F095}" srcOrd="0" destOrd="0" presId="urn:microsoft.com/office/officeart/2005/8/layout/vList2"/>
    <dgm:cxn modelId="{E8B6AB75-6837-4CA0-ACE1-DDD544C0CA5F}" type="presOf" srcId="{0FD68CC3-2427-4F95-B8D7-1A6F47A13A7E}" destId="{9773642A-5D5F-49E1-93E3-F27ED8099551}" srcOrd="0" destOrd="0" presId="urn:microsoft.com/office/officeart/2005/8/layout/vList2"/>
    <dgm:cxn modelId="{BA5C96A2-B33A-4605-B9FF-2EDC7E094AFD}" type="presOf" srcId="{9FE7DDE5-841A-4F4F-96B3-0A0CEA2440A4}" destId="{DF3232F5-4EA6-4A36-991F-6DDF4257FCFD}" srcOrd="0" destOrd="0" presId="urn:microsoft.com/office/officeart/2005/8/layout/vList2"/>
    <dgm:cxn modelId="{84B5A47A-56F7-4E84-ABA5-43ABF81EEFD5}" type="presParOf" srcId="{DF3232F5-4EA6-4A36-991F-6DDF4257FCFD}" destId="{9773642A-5D5F-49E1-93E3-F27ED8099551}" srcOrd="0" destOrd="0" presId="urn:microsoft.com/office/officeart/2005/8/layout/vList2"/>
    <dgm:cxn modelId="{9B20D2D5-9B3D-437D-9133-6CC2BDE08CCE}" type="presParOf" srcId="{DF3232F5-4EA6-4A36-991F-6DDF4257FCFD}" destId="{BEA77E59-6438-4700-8962-CAC2118A7DD5}" srcOrd="1" destOrd="0" presId="urn:microsoft.com/office/officeart/2005/8/layout/vList2"/>
    <dgm:cxn modelId="{C5FB4CA2-F6D9-49B5-A7B3-E933531D32E6}" type="presParOf" srcId="{DF3232F5-4EA6-4A36-991F-6DDF4257FCFD}" destId="{4D809D5F-7E1E-429D-B47B-3B08E3E8F095}" srcOrd="2" destOrd="0" presId="urn:microsoft.com/office/officeart/2005/8/layout/vList2"/>
  </dgm:cxnLst>
  <dgm:bg/>
  <dgm:whole/>
</dgm:dataModel>
</file>

<file path=ppt/diagrams/data4.xml><?xml version="1.0" encoding="utf-8"?>
<dgm:dataModel xmlns:dgm="http://schemas.openxmlformats.org/drawingml/2006/diagram" xmlns:a="http://schemas.openxmlformats.org/drawingml/2006/main">
  <dgm:ptLst>
    <dgm:pt modelId="{63506F9A-8145-43FE-AF87-260069DBE57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l-GR"/>
        </a:p>
      </dgm:t>
    </dgm:pt>
    <dgm:pt modelId="{7F3EAF56-CD73-4795-91A2-2CD9728A2B5A}">
      <dgm:prSet/>
      <dgm:spPr/>
      <dgm:t>
        <a:bodyPr/>
        <a:lstStyle/>
        <a:p>
          <a:pPr rtl="0"/>
          <a:r>
            <a:rPr lang="el-GR" dirty="0" smtClean="0"/>
            <a:t>Ίδρυση εργαστηρίων γενετικής διάγνωσης Οι πτυχιούχοι των τμημάτων Βιολογίας μπορούν να ανοίξουν το δικό τους εργαστήριο γενετικής διάγνωσης. Μάλιστα σε αρκετές επαρχιακές πόλεις δεν υπάρχουν τέτοιου είδους εργαστήρια και πολλοί αναγκάζονται να πάνε σε μεγαλύτερα αστικά κέντρα (Αθήνα, Θεσσαλονίκη , Λάρισα κλπ). Στα εργαστήρια αυτά πραγματοποιούνται εξετάσεις προεμφυτευτικής διάγνωσης , έλεγχος μελανώματος, προγεννητικός έλεγχος αμνιακού υγρού κ.α.</a:t>
          </a:r>
          <a:endParaRPr lang="el-GR" dirty="0"/>
        </a:p>
      </dgm:t>
    </dgm:pt>
    <dgm:pt modelId="{C7C885DB-E19C-4EA3-8B1A-3ADECA6EDC81}" type="parTrans" cxnId="{CF0CA2AF-8A09-4ADC-9F16-D1CCB4EE8F03}">
      <dgm:prSet/>
      <dgm:spPr/>
      <dgm:t>
        <a:bodyPr/>
        <a:lstStyle/>
        <a:p>
          <a:endParaRPr lang="el-GR"/>
        </a:p>
      </dgm:t>
    </dgm:pt>
    <dgm:pt modelId="{25255741-5297-4F2A-B4FB-7A01425072CB}" type="sibTrans" cxnId="{CF0CA2AF-8A09-4ADC-9F16-D1CCB4EE8F03}">
      <dgm:prSet/>
      <dgm:spPr/>
      <dgm:t>
        <a:bodyPr/>
        <a:lstStyle/>
        <a:p>
          <a:endParaRPr lang="el-GR"/>
        </a:p>
      </dgm:t>
    </dgm:pt>
    <dgm:pt modelId="{4C8CFFBA-61FC-4162-9726-5061AB07D293}" type="pres">
      <dgm:prSet presAssocID="{63506F9A-8145-43FE-AF87-260069DBE57F}" presName="linear" presStyleCnt="0">
        <dgm:presLayoutVars>
          <dgm:animLvl val="lvl"/>
          <dgm:resizeHandles val="exact"/>
        </dgm:presLayoutVars>
      </dgm:prSet>
      <dgm:spPr/>
      <dgm:t>
        <a:bodyPr/>
        <a:lstStyle/>
        <a:p>
          <a:endParaRPr lang="el-GR"/>
        </a:p>
      </dgm:t>
    </dgm:pt>
    <dgm:pt modelId="{743A902F-8F00-4B6F-B478-7C2D80DDBB54}" type="pres">
      <dgm:prSet presAssocID="{7F3EAF56-CD73-4795-91A2-2CD9728A2B5A}" presName="parentText" presStyleLbl="node1" presStyleIdx="0" presStyleCnt="1" custScaleY="74915" custLinFactNeighborX="-893" custLinFactNeighborY="-22195">
        <dgm:presLayoutVars>
          <dgm:chMax val="0"/>
          <dgm:bulletEnabled val="1"/>
        </dgm:presLayoutVars>
      </dgm:prSet>
      <dgm:spPr/>
      <dgm:t>
        <a:bodyPr/>
        <a:lstStyle/>
        <a:p>
          <a:endParaRPr lang="el-GR"/>
        </a:p>
      </dgm:t>
    </dgm:pt>
  </dgm:ptLst>
  <dgm:cxnLst>
    <dgm:cxn modelId="{25C5C015-BAE0-4292-8395-7BDF3A9EFDD4}" type="presOf" srcId="{7F3EAF56-CD73-4795-91A2-2CD9728A2B5A}" destId="{743A902F-8F00-4B6F-B478-7C2D80DDBB54}" srcOrd="0" destOrd="0" presId="urn:microsoft.com/office/officeart/2005/8/layout/vList2"/>
    <dgm:cxn modelId="{E4963A4B-6C24-4C22-B351-B2352B671CE2}" type="presOf" srcId="{63506F9A-8145-43FE-AF87-260069DBE57F}" destId="{4C8CFFBA-61FC-4162-9726-5061AB07D293}" srcOrd="0" destOrd="0" presId="urn:microsoft.com/office/officeart/2005/8/layout/vList2"/>
    <dgm:cxn modelId="{CF0CA2AF-8A09-4ADC-9F16-D1CCB4EE8F03}" srcId="{63506F9A-8145-43FE-AF87-260069DBE57F}" destId="{7F3EAF56-CD73-4795-91A2-2CD9728A2B5A}" srcOrd="0" destOrd="0" parTransId="{C7C885DB-E19C-4EA3-8B1A-3ADECA6EDC81}" sibTransId="{25255741-5297-4F2A-B4FB-7A01425072CB}"/>
    <dgm:cxn modelId="{E49F6247-5953-4AD2-9730-570B8CE01337}" type="presParOf" srcId="{4C8CFFBA-61FC-4162-9726-5061AB07D293}" destId="{743A902F-8F00-4B6F-B478-7C2D80DDBB54}" srcOrd="0" destOrd="0" presId="urn:microsoft.com/office/officeart/2005/8/layout/vList2"/>
  </dgm:cxnLst>
  <dgm:bg/>
  <dgm:whole/>
</dgm:dataModel>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3F3C14C9-3ED1-48AC-BD42-1CFB2DDCD111}" type="datetimeFigureOut">
              <a:rPr lang="el-GR" smtClean="0"/>
              <a:pPr/>
              <a:t>4/3/2015</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1AAF1FB9-19C1-4C1D-9179-13DBF59B5B27}" type="slidenum">
              <a:rPr lang="el-GR" smtClean="0"/>
              <a:pPr/>
              <a:t>‹#›</a:t>
            </a:fld>
            <a:endParaRPr lang="el-G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3F3C14C9-3ED1-48AC-BD42-1CFB2DDCD111}" type="datetimeFigureOut">
              <a:rPr lang="el-GR" smtClean="0"/>
              <a:pPr/>
              <a:t>4/3/2015</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1AAF1FB9-19C1-4C1D-9179-13DBF59B5B27}" type="slidenum">
              <a:rPr lang="el-GR" smtClean="0"/>
              <a:pPr/>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3F3C14C9-3ED1-48AC-BD42-1CFB2DDCD111}" type="datetimeFigureOut">
              <a:rPr lang="el-GR" smtClean="0"/>
              <a:pPr/>
              <a:t>4/3/2015</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1AAF1FB9-19C1-4C1D-9179-13DBF59B5B27}" type="slidenum">
              <a:rPr lang="el-GR" smtClean="0"/>
              <a:pPr/>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3F3C14C9-3ED1-48AC-BD42-1CFB2DDCD111}" type="datetimeFigureOut">
              <a:rPr lang="el-GR" smtClean="0"/>
              <a:pPr/>
              <a:t>4/3/2015</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1AAF1FB9-19C1-4C1D-9179-13DBF59B5B27}" type="slidenum">
              <a:rPr lang="el-GR" smtClean="0"/>
              <a:pPr/>
              <a:t>‹#›</a:t>
            </a:fld>
            <a:endParaRPr lang="el-G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3F3C14C9-3ED1-48AC-BD42-1CFB2DDCD111}" type="datetimeFigureOut">
              <a:rPr lang="el-GR" smtClean="0"/>
              <a:pPr/>
              <a:t>4/3/2015</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1AAF1FB9-19C1-4C1D-9179-13DBF59B5B27}" type="slidenum">
              <a:rPr lang="el-GR" smtClean="0"/>
              <a:pPr/>
              <a:t>‹#›</a:t>
            </a:fld>
            <a:endParaRPr lang="el-G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3F3C14C9-3ED1-48AC-BD42-1CFB2DDCD111}" type="datetimeFigureOut">
              <a:rPr lang="el-GR" smtClean="0"/>
              <a:pPr/>
              <a:t>4/3/2015</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1AAF1FB9-19C1-4C1D-9179-13DBF59B5B27}" type="slidenum">
              <a:rPr lang="el-GR" smtClean="0"/>
              <a:pPr/>
              <a:t>‹#›</a:t>
            </a:fld>
            <a:endParaRPr lang="el-G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3F3C14C9-3ED1-48AC-BD42-1CFB2DDCD111}" type="datetimeFigureOut">
              <a:rPr lang="el-GR" smtClean="0"/>
              <a:pPr/>
              <a:t>4/3/2015</a:t>
            </a:fld>
            <a:endParaRPr lang="el-GR" dirty="0"/>
          </a:p>
        </p:txBody>
      </p:sp>
      <p:sp>
        <p:nvSpPr>
          <p:cNvPr id="8" name="7 - Θέση υποσέλιδου"/>
          <p:cNvSpPr>
            <a:spLocks noGrp="1"/>
          </p:cNvSpPr>
          <p:nvPr>
            <p:ph type="ftr" sz="quarter" idx="11"/>
          </p:nvPr>
        </p:nvSpPr>
        <p:spPr/>
        <p:txBody>
          <a:bodyPr/>
          <a:lstStyle/>
          <a:p>
            <a:endParaRPr lang="el-GR" dirty="0"/>
          </a:p>
        </p:txBody>
      </p:sp>
      <p:sp>
        <p:nvSpPr>
          <p:cNvPr id="9" name="8 - Θέση αριθμού διαφάνειας"/>
          <p:cNvSpPr>
            <a:spLocks noGrp="1"/>
          </p:cNvSpPr>
          <p:nvPr>
            <p:ph type="sldNum" sz="quarter" idx="12"/>
          </p:nvPr>
        </p:nvSpPr>
        <p:spPr/>
        <p:txBody>
          <a:bodyPr/>
          <a:lstStyle/>
          <a:p>
            <a:fld id="{1AAF1FB9-19C1-4C1D-9179-13DBF59B5B27}" type="slidenum">
              <a:rPr lang="el-GR" smtClean="0"/>
              <a:pPr/>
              <a:t>‹#›</a:t>
            </a:fld>
            <a:endParaRPr lang="el-G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3F3C14C9-3ED1-48AC-BD42-1CFB2DDCD111}" type="datetimeFigureOut">
              <a:rPr lang="el-GR" smtClean="0"/>
              <a:pPr/>
              <a:t>4/3/2015</a:t>
            </a:fld>
            <a:endParaRPr lang="el-GR" dirty="0"/>
          </a:p>
        </p:txBody>
      </p:sp>
      <p:sp>
        <p:nvSpPr>
          <p:cNvPr id="4" name="3 - Θέση υποσέλιδου"/>
          <p:cNvSpPr>
            <a:spLocks noGrp="1"/>
          </p:cNvSpPr>
          <p:nvPr>
            <p:ph type="ftr" sz="quarter" idx="11"/>
          </p:nvPr>
        </p:nvSpPr>
        <p:spPr/>
        <p:txBody>
          <a:bodyPr/>
          <a:lstStyle/>
          <a:p>
            <a:endParaRPr lang="el-GR" dirty="0"/>
          </a:p>
        </p:txBody>
      </p:sp>
      <p:sp>
        <p:nvSpPr>
          <p:cNvPr id="5" name="4 - Θέση αριθμού διαφάνειας"/>
          <p:cNvSpPr>
            <a:spLocks noGrp="1"/>
          </p:cNvSpPr>
          <p:nvPr>
            <p:ph type="sldNum" sz="quarter" idx="12"/>
          </p:nvPr>
        </p:nvSpPr>
        <p:spPr/>
        <p:txBody>
          <a:bodyPr/>
          <a:lstStyle/>
          <a:p>
            <a:fld id="{1AAF1FB9-19C1-4C1D-9179-13DBF59B5B27}" type="slidenum">
              <a:rPr lang="el-GR" smtClean="0"/>
              <a:pPr/>
              <a:t>‹#›</a:t>
            </a:fld>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3F3C14C9-3ED1-48AC-BD42-1CFB2DDCD111}" type="datetimeFigureOut">
              <a:rPr lang="el-GR" smtClean="0"/>
              <a:pPr/>
              <a:t>4/3/2015</a:t>
            </a:fld>
            <a:endParaRPr lang="el-GR" dirty="0"/>
          </a:p>
        </p:txBody>
      </p:sp>
      <p:sp>
        <p:nvSpPr>
          <p:cNvPr id="3" name="2 - Θέση υποσέλιδου"/>
          <p:cNvSpPr>
            <a:spLocks noGrp="1"/>
          </p:cNvSpPr>
          <p:nvPr>
            <p:ph type="ftr" sz="quarter" idx="11"/>
          </p:nvPr>
        </p:nvSpPr>
        <p:spPr/>
        <p:txBody>
          <a:bodyPr/>
          <a:lstStyle/>
          <a:p>
            <a:endParaRPr lang="el-GR" dirty="0"/>
          </a:p>
        </p:txBody>
      </p:sp>
      <p:sp>
        <p:nvSpPr>
          <p:cNvPr id="4" name="3 - Θέση αριθμού διαφάνειας"/>
          <p:cNvSpPr>
            <a:spLocks noGrp="1"/>
          </p:cNvSpPr>
          <p:nvPr>
            <p:ph type="sldNum" sz="quarter" idx="12"/>
          </p:nvPr>
        </p:nvSpPr>
        <p:spPr/>
        <p:txBody>
          <a:bodyPr/>
          <a:lstStyle/>
          <a:p>
            <a:fld id="{1AAF1FB9-19C1-4C1D-9179-13DBF59B5B27}" type="slidenum">
              <a:rPr lang="el-GR" smtClean="0"/>
              <a:pPr/>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3F3C14C9-3ED1-48AC-BD42-1CFB2DDCD111}" type="datetimeFigureOut">
              <a:rPr lang="el-GR" smtClean="0"/>
              <a:pPr/>
              <a:t>4/3/2015</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1AAF1FB9-19C1-4C1D-9179-13DBF59B5B27}" type="slidenum">
              <a:rPr lang="el-GR" smtClean="0"/>
              <a:pPr/>
              <a:t>‹#›</a:t>
            </a:fld>
            <a:endParaRPr lang="el-G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3F3C14C9-3ED1-48AC-BD42-1CFB2DDCD111}" type="datetimeFigureOut">
              <a:rPr lang="el-GR" smtClean="0"/>
              <a:pPr/>
              <a:t>4/3/2015</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1AAF1FB9-19C1-4C1D-9179-13DBF59B5B27}" type="slidenum">
              <a:rPr lang="el-GR" smtClean="0"/>
              <a:pPr/>
              <a:t>‹#›</a:t>
            </a:fld>
            <a:endParaRPr lang="el-G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3C14C9-3ED1-48AC-BD42-1CFB2DDCD111}" type="datetimeFigureOut">
              <a:rPr lang="el-GR" smtClean="0"/>
              <a:pPr/>
              <a:t>4/3/2015</a:t>
            </a:fld>
            <a:endParaRPr lang="el-GR" dirty="0"/>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dirty="0"/>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AF1FB9-19C1-4C1D-9179-13DBF59B5B27}" type="slidenum">
              <a:rPr lang="el-GR" smtClean="0"/>
              <a:pPr/>
              <a:t>‹#›</a:t>
            </a:fld>
            <a:endParaRPr lang="el-G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www.biol.uoa.gr/programmata-spoydon/programma-proptyxiakon-spoydon/kanonismos-spoydon.html" TargetMode="External"/><Relationship Id="rId2" Type="http://schemas.openxmlformats.org/officeDocument/2006/relationships/hyperlink" Target="http://www.biol.uoa.gr/programmata-spoydon/programma-proptyxiakon-spoydon/analytiko-periexomeno-ma8hmatwn.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kyttariki2.biol.uoa.gr/MDE.htm" TargetMode="External"/><Relationship Id="rId7" Type="http://schemas.openxmlformats.org/officeDocument/2006/relationships/hyperlink" Target="http://oceanography.geol.uoa.gr/" TargetMode="External"/><Relationship Id="rId2" Type="http://schemas.openxmlformats.org/officeDocument/2006/relationships/hyperlink" Target="http://bioinformatics.biol.uoa.gr/msc/" TargetMode="External"/><Relationship Id="rId1" Type="http://schemas.openxmlformats.org/officeDocument/2006/relationships/slideLayout" Target="../slideLayouts/slideLayout6.xml"/><Relationship Id="rId6" Type="http://schemas.openxmlformats.org/officeDocument/2006/relationships/hyperlink" Target="http://mde-didaktiki.biol.uoa.gr/" TargetMode="External"/><Relationship Id="rId5" Type="http://schemas.openxmlformats.org/officeDocument/2006/relationships/hyperlink" Target="http://m-biotech.biol.uoa.gr/" TargetMode="External"/><Relationship Id="rId4" Type="http://schemas.openxmlformats.org/officeDocument/2006/relationships/hyperlink" Target="http://dbmb.biol.uoa.gr/CBMD/" TargetMode="Externa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8" Type="http://schemas.openxmlformats.org/officeDocument/2006/relationships/diagramQuickStyle" Target="../diagrams/quickStyle4.xml"/><Relationship Id="rId3" Type="http://schemas.openxmlformats.org/officeDocument/2006/relationships/diagramLayout" Target="../diagrams/layout3.xml"/><Relationship Id="rId7" Type="http://schemas.openxmlformats.org/officeDocument/2006/relationships/diagramLayout" Target="../diagrams/layout4.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openxmlformats.org/officeDocument/2006/relationships/diagramData" Target="../diagrams/data4.xml"/><Relationship Id="rId5" Type="http://schemas.openxmlformats.org/officeDocument/2006/relationships/diagramColors" Target="../diagrams/colors3.xml"/><Relationship Id="rId4" Type="http://schemas.openxmlformats.org/officeDocument/2006/relationships/diagramQuickStyle" Target="../diagrams/quickStyle3.xml"/><Relationship Id="rId9" Type="http://schemas.openxmlformats.org/officeDocument/2006/relationships/diagramColors" Target="../diagrams/colors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7" name="Picture 1" descr="C:\Users\Guest\Documents\αρχείο λήψης (3).jpg"/>
          <p:cNvPicPr>
            <a:picLocks noChangeAspect="1" noChangeArrowheads="1"/>
          </p:cNvPicPr>
          <p:nvPr/>
        </p:nvPicPr>
        <p:blipFill>
          <a:blip r:embed="rId2" cstate="print"/>
          <a:srcRect/>
          <a:stretch>
            <a:fillRect/>
          </a:stretch>
        </p:blipFill>
        <p:spPr bwMode="auto">
          <a:xfrm>
            <a:off x="539552" y="1340768"/>
            <a:ext cx="8280920" cy="4176464"/>
          </a:xfrm>
          <a:prstGeom prst="rect">
            <a:avLst/>
          </a:prstGeom>
          <a:noFill/>
        </p:spPr>
      </p:pic>
      <p:sp>
        <p:nvSpPr>
          <p:cNvPr id="3" name="2 - Θέση περιεχομένου"/>
          <p:cNvSpPr>
            <a:spLocks noGrp="1"/>
          </p:cNvSpPr>
          <p:nvPr>
            <p:ph idx="1"/>
          </p:nvPr>
        </p:nvSpPr>
        <p:spPr>
          <a:xfrm>
            <a:off x="-180528" y="692696"/>
            <a:ext cx="9803432" cy="5433467"/>
          </a:xfrm>
        </p:spPr>
        <p:txBody>
          <a:bodyPr>
            <a:normAutofit/>
          </a:bodyPr>
          <a:lstStyle/>
          <a:p>
            <a:pPr>
              <a:buNone/>
            </a:pPr>
            <a:r>
              <a:rPr lang="el-GR" sz="6600" dirty="0" smtClean="0"/>
              <a:t>         </a:t>
            </a:r>
            <a:r>
              <a:rPr lang="el-GR" sz="6600" b="1" dirty="0" smtClean="0">
                <a:ln w="18000">
                  <a:solidFill>
                    <a:schemeClr val="accent3">
                      <a:lumMod val="50000"/>
                    </a:schemeClr>
                  </a:solidFill>
                  <a:prstDash val="solid"/>
                  <a:miter lim="800000"/>
                </a:ln>
                <a:solidFill>
                  <a:schemeClr val="accent3">
                    <a:lumMod val="60000"/>
                    <a:lumOff val="40000"/>
                  </a:schemeClr>
                </a:solidFill>
                <a:effectLst>
                  <a:outerShdw blurRad="25500" dist="23000" dir="7020000" algn="tl">
                    <a:srgbClr val="000000">
                      <a:alpha val="50000"/>
                    </a:srgbClr>
                  </a:outerShdw>
                </a:effectLst>
              </a:rPr>
              <a:t>ΒΙΟΛΟΓΙΑ </a:t>
            </a:r>
            <a:endParaRPr lang="el-GR" sz="6600" dirty="0" smtClean="0">
              <a:ln w="18000">
                <a:solidFill>
                  <a:schemeClr val="accent3">
                    <a:lumMod val="50000"/>
                  </a:schemeClr>
                </a:solidFill>
                <a:prstDash val="solid"/>
                <a:miter lim="800000"/>
              </a:ln>
              <a:solidFill>
                <a:schemeClr val="accent3">
                  <a:lumMod val="60000"/>
                  <a:lumOff val="40000"/>
                </a:schemeClr>
              </a:solidFill>
            </a:endParaRPr>
          </a:p>
          <a:p>
            <a:pPr>
              <a:buNone/>
            </a:pPr>
            <a:endParaRPr lang="el-GR" sz="6600" dirty="0" smtClean="0"/>
          </a:p>
          <a:p>
            <a:pPr>
              <a:buNone/>
            </a:pPr>
            <a:endParaRPr lang="el-GR" sz="6600" dirty="0" smtClean="0"/>
          </a:p>
          <a:p>
            <a:pPr>
              <a:buNone/>
            </a:pPr>
            <a:r>
              <a:rPr lang="el-GR" sz="6600" dirty="0" smtClean="0"/>
              <a:t>                               </a:t>
            </a:r>
            <a:r>
              <a:rPr lang="el-GR" sz="2200" dirty="0" smtClean="0"/>
              <a:t>ΑΡΒΑΝΙΤΗ ΑΝΑΣΤΑΣΙΑ Γ1</a:t>
            </a:r>
            <a:endParaRPr lang="el-GR" sz="2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404665"/>
            <a:ext cx="7772400" cy="1224135"/>
          </a:xfrm>
        </p:spPr>
        <p:txBody>
          <a:bodyPr>
            <a:normAutofit/>
          </a:bodyPr>
          <a:lstStyle/>
          <a:p>
            <a:r>
              <a:rPr lang="el-GR" sz="3200" dirty="0" smtClean="0"/>
              <a:t>ΒΙΟΛΟΓΙΑ</a:t>
            </a:r>
            <a:endParaRPr lang="el-GR" sz="3200" dirty="0"/>
          </a:p>
        </p:txBody>
      </p:sp>
      <p:sp>
        <p:nvSpPr>
          <p:cNvPr id="3" name="2 - Υπότιτλος"/>
          <p:cNvSpPr>
            <a:spLocks noGrp="1"/>
          </p:cNvSpPr>
          <p:nvPr>
            <p:ph type="subTitle" idx="1"/>
          </p:nvPr>
        </p:nvSpPr>
        <p:spPr>
          <a:xfrm>
            <a:off x="899592" y="1268760"/>
            <a:ext cx="7776864" cy="4370040"/>
          </a:xfrm>
        </p:spPr>
        <p:txBody>
          <a:bodyPr>
            <a:normAutofit/>
          </a:bodyPr>
          <a:lstStyle/>
          <a:p>
            <a:pPr algn="just"/>
            <a:r>
              <a:rPr lang="el-GR" sz="1600" dirty="0" smtClean="0"/>
              <a:t>Οι σημαντικές εξελίξεις στον τομέα της ιατρικής έρευνας καθώς και η αποκωδικοποίηση του ανθρώπινου γονιδιώματος έχουν στρέψει πολλούς μαθητές στα τμήματα της Βιολογίας. Οι περισσότεροι που επιλέγουν αυτά τα τμήματα έχουν το όνειρο να γίνουν ερευνητές είτε στην Ελλάδα είτε στο εξωτερικό. </a:t>
            </a:r>
          </a:p>
          <a:p>
            <a:pPr algn="just"/>
            <a:r>
              <a:rPr lang="el-GR" sz="1600" b="1" dirty="0" smtClean="0"/>
              <a:t>Το προπτυχιακό Πρόγραμμα Σπουδών του Τμήματος Βιολογίας αποσκοπεί στην κατάρτιση επιστημόνων ικανών να μελετούν και να κατανοούν την εξέλιξη της ζωής και την πολυπλοκότητά της, από το υποκυτταρικό επίπεδο μέχρι αυτό της βιόσφαιρας καθώς και να προάγουν την επιστήμη της Βιολογίας και των σύγχρονων εφαρμογών της. Σε εφαρμοσμένο επίπεδο, αποβλέπει σε μαθησιακά αποτελέσματα και δεξιότητες που προσδίδουν ικανότητα προσφοράς υπηρεσιών από τους αποφοίτους του στους τομείς της Εκπαίδευσης, της Υγείας και του Περιβάλλοντος</a:t>
            </a:r>
            <a:r>
              <a:rPr lang="el-GR" sz="1400" dirty="0" smtClean="0"/>
              <a:t>. </a:t>
            </a:r>
            <a:endParaRPr lang="el-GR" sz="1400" dirty="0"/>
          </a:p>
        </p:txBody>
      </p:sp>
      <p:pic>
        <p:nvPicPr>
          <p:cNvPr id="8194" name="Picture 2" descr="Image result for βιολογια"/>
          <p:cNvPicPr>
            <a:picLocks noChangeAspect="1" noChangeArrowheads="1"/>
          </p:cNvPicPr>
          <p:nvPr/>
        </p:nvPicPr>
        <p:blipFill>
          <a:blip r:embed="rId2" cstate="print"/>
          <a:srcRect/>
          <a:stretch>
            <a:fillRect/>
          </a:stretch>
        </p:blipFill>
        <p:spPr bwMode="auto">
          <a:xfrm>
            <a:off x="323528" y="4509120"/>
            <a:ext cx="2520280" cy="1476375"/>
          </a:xfrm>
          <a:prstGeom prst="rect">
            <a:avLst/>
          </a:prstGeom>
          <a:noFill/>
        </p:spPr>
      </p:pic>
      <p:pic>
        <p:nvPicPr>
          <p:cNvPr id="8196" name="Picture 4" descr="Image result for βιολογια"/>
          <p:cNvPicPr>
            <a:picLocks noChangeAspect="1" noChangeArrowheads="1"/>
          </p:cNvPicPr>
          <p:nvPr/>
        </p:nvPicPr>
        <p:blipFill>
          <a:blip r:embed="rId3" cstate="print"/>
          <a:srcRect/>
          <a:stretch>
            <a:fillRect/>
          </a:stretch>
        </p:blipFill>
        <p:spPr bwMode="auto">
          <a:xfrm>
            <a:off x="6804248" y="4149080"/>
            <a:ext cx="1790700" cy="2552700"/>
          </a:xfrm>
          <a:prstGeom prst="rect">
            <a:avLst/>
          </a:prstGeom>
          <a:noFill/>
        </p:spPr>
      </p:pic>
      <p:pic>
        <p:nvPicPr>
          <p:cNvPr id="8198" name="Picture 6" descr="Image result for βιολογια"/>
          <p:cNvPicPr>
            <a:picLocks noChangeAspect="1" noChangeArrowheads="1"/>
          </p:cNvPicPr>
          <p:nvPr/>
        </p:nvPicPr>
        <p:blipFill>
          <a:blip r:embed="rId4" cstate="print"/>
          <a:srcRect/>
          <a:stretch>
            <a:fillRect/>
          </a:stretch>
        </p:blipFill>
        <p:spPr bwMode="auto">
          <a:xfrm>
            <a:off x="3059832" y="4941168"/>
            <a:ext cx="2628900" cy="1733551"/>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252536" y="-531440"/>
            <a:ext cx="7772400" cy="2016223"/>
          </a:xfrm>
        </p:spPr>
        <p:txBody>
          <a:bodyPr/>
          <a:lstStyle/>
          <a:p>
            <a:r>
              <a:rPr lang="el-GR" b="1" dirty="0" smtClean="0"/>
              <a:t>Βάσεις </a:t>
            </a:r>
            <a:r>
              <a:rPr lang="el-GR" b="1" dirty="0" smtClean="0"/>
              <a:t>σχολών</a:t>
            </a:r>
            <a:r>
              <a:rPr lang="en-US" b="1" dirty="0" smtClean="0"/>
              <a:t> 2014</a:t>
            </a:r>
            <a:endParaRPr lang="el-GR" dirty="0"/>
          </a:p>
        </p:txBody>
      </p:sp>
      <p:graphicFrame>
        <p:nvGraphicFramePr>
          <p:cNvPr id="4" name="3 - Πίνακας"/>
          <p:cNvGraphicFramePr>
            <a:graphicFrameLocks noGrp="1"/>
          </p:cNvGraphicFramePr>
          <p:nvPr/>
        </p:nvGraphicFramePr>
        <p:xfrm>
          <a:off x="179512" y="476672"/>
          <a:ext cx="5184576" cy="3024336"/>
        </p:xfrm>
        <a:graphic>
          <a:graphicData uri="http://schemas.openxmlformats.org/drawingml/2006/table">
            <a:tbl>
              <a:tblPr/>
              <a:tblGrid>
                <a:gridCol w="4439665"/>
                <a:gridCol w="744911"/>
              </a:tblGrid>
              <a:tr h="756084">
                <a:tc>
                  <a:txBody>
                    <a:bodyPr/>
                    <a:lstStyle/>
                    <a:p>
                      <a:r>
                        <a:rPr lang="el-GR" dirty="0"/>
                        <a:t>ΒΙΟΛΟΓΙΑΣ ΠΑΤΡΑΣ</a:t>
                      </a:r>
                    </a:p>
                  </a:txBody>
                  <a:tcPr marL="66675" marR="66675" marT="66675" marB="66675" anchor="b">
                    <a:lnL>
                      <a:noFill/>
                    </a:lnL>
                    <a:lnR>
                      <a:noFill/>
                    </a:lnR>
                    <a:lnT>
                      <a:noFill/>
                    </a:lnT>
                    <a:lnB>
                      <a:noFill/>
                    </a:lnB>
                  </a:tcPr>
                </a:tc>
                <a:tc>
                  <a:txBody>
                    <a:bodyPr/>
                    <a:lstStyle/>
                    <a:p>
                      <a:pPr algn="r"/>
                      <a:r>
                        <a:rPr lang="el-GR" dirty="0"/>
                        <a:t>17197</a:t>
                      </a:r>
                    </a:p>
                  </a:txBody>
                  <a:tcPr marL="66675" marR="66675" marT="66675" marB="66675" anchor="b">
                    <a:lnL>
                      <a:noFill/>
                    </a:lnL>
                    <a:lnR>
                      <a:noFill/>
                    </a:lnR>
                    <a:lnT>
                      <a:noFill/>
                    </a:lnT>
                    <a:lnB>
                      <a:noFill/>
                    </a:lnB>
                  </a:tcPr>
                </a:tc>
              </a:tr>
              <a:tr h="756084">
                <a:tc>
                  <a:txBody>
                    <a:bodyPr/>
                    <a:lstStyle/>
                    <a:p>
                      <a:r>
                        <a:rPr lang="el-GR" dirty="0"/>
                        <a:t>ΒΙΟΛΟΓΙΑΣ ΚΡΗΤΗΣ (ΗΡΑΚΛΕΙΟ)</a:t>
                      </a:r>
                    </a:p>
                  </a:txBody>
                  <a:tcPr marL="66675" marR="66675" marT="66675" marB="66675" anchor="b">
                    <a:lnL>
                      <a:noFill/>
                    </a:lnL>
                    <a:lnR>
                      <a:noFill/>
                    </a:lnR>
                    <a:lnT>
                      <a:noFill/>
                    </a:lnT>
                    <a:lnB>
                      <a:noFill/>
                    </a:lnB>
                  </a:tcPr>
                </a:tc>
                <a:tc>
                  <a:txBody>
                    <a:bodyPr/>
                    <a:lstStyle/>
                    <a:p>
                      <a:pPr algn="r"/>
                      <a:r>
                        <a:rPr lang="el-GR" dirty="0"/>
                        <a:t>17064</a:t>
                      </a:r>
                    </a:p>
                  </a:txBody>
                  <a:tcPr marL="66675" marR="66675" marT="66675" marB="66675" anchor="b">
                    <a:lnL>
                      <a:noFill/>
                    </a:lnL>
                    <a:lnR>
                      <a:noFill/>
                    </a:lnR>
                    <a:lnT>
                      <a:noFill/>
                    </a:lnT>
                    <a:lnB>
                      <a:noFill/>
                    </a:lnB>
                  </a:tcPr>
                </a:tc>
              </a:tr>
              <a:tr h="756084">
                <a:tc>
                  <a:txBody>
                    <a:bodyPr/>
                    <a:lstStyle/>
                    <a:p>
                      <a:r>
                        <a:rPr lang="el-GR" dirty="0"/>
                        <a:t>ΒΙΟΛΟΓΙΑΣ ΑΘΗΝΑΣ</a:t>
                      </a:r>
                    </a:p>
                  </a:txBody>
                  <a:tcPr marL="66675" marR="66675" marT="66675" marB="66675" anchor="b">
                    <a:lnL>
                      <a:noFill/>
                    </a:lnL>
                    <a:lnR>
                      <a:noFill/>
                    </a:lnR>
                    <a:lnT>
                      <a:noFill/>
                    </a:lnT>
                    <a:lnB>
                      <a:noFill/>
                    </a:lnB>
                  </a:tcPr>
                </a:tc>
                <a:tc>
                  <a:txBody>
                    <a:bodyPr/>
                    <a:lstStyle/>
                    <a:p>
                      <a:pPr algn="r"/>
                      <a:r>
                        <a:rPr lang="el-GR" dirty="0"/>
                        <a:t>17908</a:t>
                      </a:r>
                    </a:p>
                  </a:txBody>
                  <a:tcPr marL="66675" marR="66675" marT="66675" marB="66675" anchor="b">
                    <a:lnL>
                      <a:noFill/>
                    </a:lnL>
                    <a:lnR>
                      <a:noFill/>
                    </a:lnR>
                    <a:lnT>
                      <a:noFill/>
                    </a:lnT>
                    <a:lnB>
                      <a:noFill/>
                    </a:lnB>
                  </a:tcPr>
                </a:tc>
              </a:tr>
              <a:tr h="756084">
                <a:tc>
                  <a:txBody>
                    <a:bodyPr/>
                    <a:lstStyle/>
                    <a:p>
                      <a:r>
                        <a:rPr lang="el-GR" dirty="0"/>
                        <a:t>ΒΙΟΛΟΓΙΑΣ ΘΕΣ/ΝΙΚΗΣ</a:t>
                      </a:r>
                    </a:p>
                  </a:txBody>
                  <a:tcPr marL="66675" marR="66675" marT="66675" marB="66675" anchor="b">
                    <a:lnL>
                      <a:noFill/>
                    </a:lnL>
                    <a:lnR>
                      <a:noFill/>
                    </a:lnR>
                    <a:lnT>
                      <a:noFill/>
                    </a:lnT>
                    <a:lnB>
                      <a:noFill/>
                    </a:lnB>
                  </a:tcPr>
                </a:tc>
                <a:tc>
                  <a:txBody>
                    <a:bodyPr/>
                    <a:lstStyle/>
                    <a:p>
                      <a:pPr algn="r"/>
                      <a:r>
                        <a:rPr lang="el-GR" dirty="0"/>
                        <a:t>17653</a:t>
                      </a:r>
                    </a:p>
                  </a:txBody>
                  <a:tcPr marL="66675" marR="66675" marT="66675" marB="66675" anchor="b">
                    <a:lnL>
                      <a:noFill/>
                    </a:lnL>
                    <a:lnR>
                      <a:noFill/>
                    </a:lnR>
                    <a:lnT>
                      <a:noFill/>
                    </a:lnT>
                    <a:lnB>
                      <a:noFill/>
                    </a:lnB>
                  </a:tcPr>
                </a:tc>
              </a:tr>
            </a:tbl>
          </a:graphicData>
        </a:graphic>
      </p:graphicFrame>
      <p:graphicFrame>
        <p:nvGraphicFramePr>
          <p:cNvPr id="5" name="4 - Πίνακας"/>
          <p:cNvGraphicFramePr>
            <a:graphicFrameLocks noGrp="1"/>
          </p:cNvGraphicFramePr>
          <p:nvPr/>
        </p:nvGraphicFramePr>
        <p:xfrm>
          <a:off x="107504" y="3573016"/>
          <a:ext cx="5904656" cy="1363980"/>
        </p:xfrm>
        <a:graphic>
          <a:graphicData uri="http://schemas.openxmlformats.org/drawingml/2006/table">
            <a:tbl>
              <a:tblPr/>
              <a:tblGrid>
                <a:gridCol w="5121350"/>
                <a:gridCol w="783306"/>
              </a:tblGrid>
              <a:tr h="504056">
                <a:tc>
                  <a:txBody>
                    <a:bodyPr/>
                    <a:lstStyle/>
                    <a:p>
                      <a:r>
                        <a:rPr lang="el-GR" dirty="0"/>
                        <a:t>ΒΙΟΛΟΓΙΚΩΝ ΕΦΑΡΜΟΓΩΝ &amp; ΤΕΧΝΟΛΟΓΙΩΝ ΙΩΑΝΝΙΝΩΝ</a:t>
                      </a:r>
                    </a:p>
                  </a:txBody>
                  <a:tcPr marL="66675" marR="66675" marT="66675" marB="66675" anchor="b">
                    <a:lnL>
                      <a:noFill/>
                    </a:lnL>
                    <a:lnR>
                      <a:noFill/>
                    </a:lnR>
                    <a:lnT>
                      <a:noFill/>
                    </a:lnT>
                    <a:lnB>
                      <a:noFill/>
                    </a:lnB>
                  </a:tcPr>
                </a:tc>
                <a:tc>
                  <a:txBody>
                    <a:bodyPr/>
                    <a:lstStyle/>
                    <a:p>
                      <a:pPr algn="r"/>
                      <a:r>
                        <a:rPr lang="el-GR" dirty="0"/>
                        <a:t>16343</a:t>
                      </a:r>
                    </a:p>
                  </a:txBody>
                  <a:tcPr marL="66675" marR="66675" marT="66675" marB="66675" anchor="b">
                    <a:lnL>
                      <a:noFill/>
                    </a:lnL>
                    <a:lnR>
                      <a:noFill/>
                    </a:lnR>
                    <a:lnT>
                      <a:noFill/>
                    </a:lnT>
                    <a:lnB>
                      <a:noFill/>
                    </a:lnB>
                  </a:tcPr>
                </a:tc>
              </a:tr>
              <a:tr h="504056">
                <a:tc>
                  <a:txBody>
                    <a:bodyPr/>
                    <a:lstStyle/>
                    <a:p>
                      <a:r>
                        <a:rPr lang="el-GR" dirty="0"/>
                        <a:t>ΜΟΡΙΑΚΗΣ ΒΙΟΛΟΓΙΑΣ &amp; ΓΕΝΕΤΙΚΗΣ ΘΡΑΚΗΣ(ΑΛΕΞ/ΠΟΛΗ)</a:t>
                      </a:r>
                    </a:p>
                  </a:txBody>
                  <a:tcPr marL="66675" marR="66675" marT="66675" marB="66675" anchor="b">
                    <a:lnL>
                      <a:noFill/>
                    </a:lnL>
                    <a:lnR>
                      <a:noFill/>
                    </a:lnR>
                    <a:lnT>
                      <a:noFill/>
                    </a:lnT>
                    <a:lnB>
                      <a:noFill/>
                    </a:lnB>
                  </a:tcPr>
                </a:tc>
                <a:tc>
                  <a:txBody>
                    <a:bodyPr/>
                    <a:lstStyle/>
                    <a:p>
                      <a:pPr algn="r"/>
                      <a:r>
                        <a:rPr lang="el-GR" dirty="0"/>
                        <a:t>17023</a:t>
                      </a:r>
                    </a:p>
                  </a:txBody>
                  <a:tcPr marL="66675" marR="66675" marT="66675" marB="66675" anchor="b">
                    <a:lnL>
                      <a:noFill/>
                    </a:lnL>
                    <a:lnR>
                      <a:noFill/>
                    </a:lnR>
                    <a:lnT>
                      <a:noFill/>
                    </a:lnT>
                    <a:lnB>
                      <a:noFill/>
                    </a:lnB>
                  </a:tcPr>
                </a:tc>
              </a:tr>
            </a:tbl>
          </a:graphicData>
        </a:graphic>
      </p:graphicFrame>
      <p:sp>
        <p:nvSpPr>
          <p:cNvPr id="1025" name="Rectangle 1"/>
          <p:cNvSpPr>
            <a:spLocks noChangeArrowheads="1"/>
          </p:cNvSpPr>
          <p:nvPr/>
        </p:nvSpPr>
        <p:spPr bwMode="auto">
          <a:xfrm>
            <a:off x="179512" y="5927213"/>
            <a:ext cx="817240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l-GR" sz="1800" b="0" i="0" u="none" strike="noStrike" cap="none" normalizeH="0" baseline="0" dirty="0" smtClean="0">
                <a:ln>
                  <a:noFill/>
                </a:ln>
                <a:solidFill>
                  <a:schemeClr val="tx1"/>
                </a:solidFill>
                <a:effectLst/>
                <a:latin typeface="Arial" charset="0"/>
                <a:cs typeface="Arial" charset="0"/>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1800" b="0" i="0" u="none" strike="noStrike" cap="none" normalizeH="0" baseline="0" dirty="0" smtClean="0">
                <a:ln>
                  <a:noFill/>
                </a:ln>
                <a:solidFill>
                  <a:schemeClr val="tx1"/>
                </a:solidFill>
                <a:effectLst/>
                <a:latin typeface="Arial" charset="0"/>
                <a:cs typeface="Arial" charset="0"/>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1800" b="0" i="0" u="none" strike="noStrike" cap="none" normalizeH="0" baseline="0" dirty="0" smtClean="0">
                <a:ln>
                  <a:noFill/>
                </a:ln>
                <a:solidFill>
                  <a:schemeClr val="tx1"/>
                </a:solidFill>
                <a:effectLst/>
                <a:latin typeface="Arial" charset="0"/>
                <a:cs typeface="Arial" charset="0"/>
              </a:rPr>
              <a:t> </a:t>
            </a:r>
          </a:p>
        </p:txBody>
      </p:sp>
      <p:graphicFrame>
        <p:nvGraphicFramePr>
          <p:cNvPr id="7" name="6 - Πίνακας"/>
          <p:cNvGraphicFramePr>
            <a:graphicFrameLocks noGrp="1"/>
          </p:cNvGraphicFramePr>
          <p:nvPr/>
        </p:nvGraphicFramePr>
        <p:xfrm>
          <a:off x="179512" y="5013176"/>
          <a:ext cx="6084168" cy="432048"/>
        </p:xfrm>
        <a:graphic>
          <a:graphicData uri="http://schemas.openxmlformats.org/drawingml/2006/table">
            <a:tbl>
              <a:tblPr/>
              <a:tblGrid>
                <a:gridCol w="5121701"/>
                <a:gridCol w="962467"/>
              </a:tblGrid>
              <a:tr h="432048">
                <a:tc>
                  <a:txBody>
                    <a:bodyPr/>
                    <a:lstStyle/>
                    <a:p>
                      <a:pPr algn="l"/>
                      <a:r>
                        <a:rPr lang="el-GR" dirty="0">
                          <a:solidFill>
                            <a:schemeClr val="tx1"/>
                          </a:solidFill>
                        </a:rPr>
                        <a:t>ΒΙΟΧΗΜΕΙΑΣ &amp; ΒΙΟΤΕΧΝΟΛΟΓΙΑΣ ΘΕΣΣΑΛΙΑΣ (Λάρισα)</a:t>
                      </a:r>
                    </a:p>
                  </a:txBody>
                  <a:tcPr marL="0" marR="0" marT="0" marB="0" anchor="ctr">
                    <a:lnL>
                      <a:noFill/>
                    </a:lnL>
                    <a:lnR>
                      <a:noFill/>
                    </a:lnR>
                    <a:lnT>
                      <a:noFill/>
                    </a:lnT>
                    <a:lnB>
                      <a:noFill/>
                    </a:lnB>
                    <a:noFill/>
                  </a:tcPr>
                </a:tc>
                <a:tc>
                  <a:txBody>
                    <a:bodyPr/>
                    <a:lstStyle/>
                    <a:p>
                      <a:pPr algn="l"/>
                      <a:r>
                        <a:rPr lang="el-GR" dirty="0">
                          <a:solidFill>
                            <a:schemeClr val="tx1"/>
                          </a:solidFill>
                        </a:rPr>
                        <a:t>16175</a:t>
                      </a:r>
                    </a:p>
                  </a:txBody>
                  <a:tcPr marL="0" marR="0" marT="0" marB="0" anchor="ctr">
                    <a:lnL>
                      <a:noFill/>
                    </a:lnL>
                    <a:lnR>
                      <a:noFill/>
                    </a:lnR>
                    <a:lnT>
                      <a:noFill/>
                    </a:lnT>
                    <a:lnB>
                      <a:noFill/>
                    </a:lnB>
                    <a:no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14282" y="0"/>
            <a:ext cx="8229600" cy="562074"/>
          </a:xfrm>
        </p:spPr>
        <p:txBody>
          <a:bodyPr>
            <a:normAutofit/>
          </a:bodyPr>
          <a:lstStyle/>
          <a:p>
            <a:r>
              <a:rPr lang="el-GR" sz="2800" dirty="0" smtClean="0">
                <a:solidFill>
                  <a:schemeClr val="accent4">
                    <a:lumMod val="50000"/>
                  </a:schemeClr>
                </a:solidFill>
              </a:rPr>
              <a:t>Πρόγραμμα πτυχιακών σπουδών τμήματος Βιολογίας</a:t>
            </a:r>
            <a:endParaRPr lang="el-GR" sz="2800" dirty="0">
              <a:solidFill>
                <a:schemeClr val="accent4">
                  <a:lumMod val="50000"/>
                </a:schemeClr>
              </a:solidFill>
            </a:endParaRPr>
          </a:p>
        </p:txBody>
      </p:sp>
      <p:sp>
        <p:nvSpPr>
          <p:cNvPr id="3" name="2 - Θέση περιεχομένου"/>
          <p:cNvSpPr>
            <a:spLocks noGrp="1"/>
          </p:cNvSpPr>
          <p:nvPr>
            <p:ph idx="1"/>
          </p:nvPr>
        </p:nvSpPr>
        <p:spPr>
          <a:xfrm>
            <a:off x="214282" y="714356"/>
            <a:ext cx="2892290" cy="5949280"/>
          </a:xfrm>
          <a:ln>
            <a:noFill/>
          </a:ln>
        </p:spPr>
        <p:txBody>
          <a:bodyPr>
            <a:normAutofit fontScale="92500" lnSpcReduction="10000"/>
          </a:bodyPr>
          <a:lstStyle/>
          <a:p>
            <a:pPr>
              <a:buNone/>
            </a:pPr>
            <a:r>
              <a:rPr lang="el-GR" sz="2000" b="1" dirty="0" smtClean="0">
                <a:solidFill>
                  <a:schemeClr val="tx2">
                    <a:lumMod val="60000"/>
                    <a:lumOff val="40000"/>
                  </a:schemeClr>
                </a:solidFill>
              </a:rPr>
              <a:t>Κατάλογος Υποχρεωτικών </a:t>
            </a:r>
            <a:endParaRPr lang="en-US" sz="2000" b="1" dirty="0" smtClean="0">
              <a:solidFill>
                <a:schemeClr val="tx2">
                  <a:lumMod val="60000"/>
                  <a:lumOff val="40000"/>
                </a:schemeClr>
              </a:solidFill>
            </a:endParaRPr>
          </a:p>
          <a:p>
            <a:pPr>
              <a:buNone/>
            </a:pPr>
            <a:r>
              <a:rPr lang="el-GR" sz="2000" b="1" dirty="0" smtClean="0">
                <a:solidFill>
                  <a:schemeClr val="tx2">
                    <a:lumMod val="60000"/>
                    <a:lumOff val="40000"/>
                  </a:schemeClr>
                </a:solidFill>
              </a:rPr>
              <a:t>Μαθημάτων:</a:t>
            </a:r>
          </a:p>
          <a:p>
            <a:pPr>
              <a:buNone/>
            </a:pPr>
            <a:r>
              <a:rPr lang="el-GR" sz="1700" b="1" dirty="0" smtClean="0">
                <a:solidFill>
                  <a:schemeClr val="tx2">
                    <a:lumMod val="60000"/>
                    <a:lumOff val="40000"/>
                  </a:schemeClr>
                </a:solidFill>
              </a:rPr>
              <a:t>Τίτλος </a:t>
            </a:r>
            <a:r>
              <a:rPr lang="el-GR" sz="1700" b="1" dirty="0" smtClean="0">
                <a:solidFill>
                  <a:schemeClr val="tx2">
                    <a:lumMod val="60000"/>
                    <a:lumOff val="40000"/>
                  </a:schemeClr>
                </a:solidFill>
              </a:rPr>
              <a:t>Μαθήματος:      </a:t>
            </a:r>
            <a:r>
              <a:rPr lang="en-US" sz="1700" b="1" dirty="0" smtClean="0">
                <a:solidFill>
                  <a:schemeClr val="tx2">
                    <a:lumMod val="60000"/>
                    <a:lumOff val="40000"/>
                  </a:schemeClr>
                </a:solidFill>
              </a:rPr>
              <a:t>                                                                 </a:t>
            </a:r>
            <a:r>
              <a:rPr lang="el-GR" sz="1700" b="1" dirty="0" smtClean="0">
                <a:solidFill>
                  <a:schemeClr val="tx2">
                    <a:lumMod val="60000"/>
                    <a:lumOff val="40000"/>
                  </a:schemeClr>
                </a:solidFill>
              </a:rPr>
              <a:t>          </a:t>
            </a:r>
            <a:endParaRPr lang="el-GR" sz="1700" b="1" dirty="0" smtClean="0">
              <a:solidFill>
                <a:schemeClr val="tx2">
                  <a:lumMod val="60000"/>
                  <a:lumOff val="40000"/>
                </a:schemeClr>
              </a:solidFill>
            </a:endParaRPr>
          </a:p>
          <a:p>
            <a:pPr>
              <a:buNone/>
            </a:pPr>
            <a:r>
              <a:rPr lang="el-GR" sz="1400" u="sng" dirty="0" smtClean="0">
                <a:solidFill>
                  <a:schemeClr val="tx2">
                    <a:lumMod val="50000"/>
                  </a:schemeClr>
                </a:solidFill>
                <a:hlinkClick r:id="rId2"/>
              </a:rPr>
              <a:t>Αναλυτική Χημεία</a:t>
            </a:r>
            <a:endParaRPr lang="el-GR" sz="1400" u="sng" dirty="0" smtClean="0">
              <a:solidFill>
                <a:schemeClr val="tx2">
                  <a:lumMod val="50000"/>
                </a:schemeClr>
              </a:solidFill>
            </a:endParaRPr>
          </a:p>
          <a:p>
            <a:pPr>
              <a:buNone/>
            </a:pPr>
            <a:r>
              <a:rPr lang="el-GR" sz="1400" dirty="0" smtClean="0"/>
              <a:t> </a:t>
            </a:r>
            <a:r>
              <a:rPr lang="el-GR" sz="1400" u="sng" dirty="0" smtClean="0">
                <a:solidFill>
                  <a:srgbClr val="7030A0"/>
                </a:solidFill>
                <a:hlinkClick r:id="rId2"/>
              </a:rPr>
              <a:t>Ανόργανη Χημεία</a:t>
            </a:r>
            <a:endParaRPr lang="el-GR" sz="1400" dirty="0" smtClean="0">
              <a:solidFill>
                <a:srgbClr val="7030A0"/>
              </a:solidFill>
            </a:endParaRPr>
          </a:p>
          <a:p>
            <a:pPr>
              <a:buNone/>
            </a:pPr>
            <a:r>
              <a:rPr lang="el-GR" sz="1400" u="sng" dirty="0" smtClean="0">
                <a:solidFill>
                  <a:srgbClr val="7030A0"/>
                </a:solidFill>
                <a:hlinkClick r:id="rId2"/>
              </a:rPr>
              <a:t>Βιοχημεία Ι</a:t>
            </a:r>
            <a:endParaRPr lang="el-GR" sz="1400" dirty="0" smtClean="0">
              <a:solidFill>
                <a:srgbClr val="7030A0"/>
              </a:solidFill>
            </a:endParaRPr>
          </a:p>
          <a:p>
            <a:pPr>
              <a:buNone/>
            </a:pPr>
            <a:r>
              <a:rPr lang="el-GR" sz="1400" dirty="0" smtClean="0">
                <a:solidFill>
                  <a:srgbClr val="7030A0"/>
                </a:solidFill>
              </a:rPr>
              <a:t> </a:t>
            </a:r>
            <a:r>
              <a:rPr lang="el-GR" sz="1400" u="sng" dirty="0" smtClean="0">
                <a:solidFill>
                  <a:srgbClr val="7030A0"/>
                </a:solidFill>
                <a:hlinkClick r:id="rId2"/>
              </a:rPr>
              <a:t>Βιοχημεία ΙΙ</a:t>
            </a:r>
            <a:endParaRPr lang="el-GR" sz="1400" dirty="0" smtClean="0">
              <a:solidFill>
                <a:srgbClr val="7030A0"/>
              </a:solidFill>
            </a:endParaRPr>
          </a:p>
          <a:p>
            <a:pPr>
              <a:buNone/>
            </a:pPr>
            <a:r>
              <a:rPr lang="el-GR" sz="1400" u="sng" dirty="0" smtClean="0">
                <a:solidFill>
                  <a:srgbClr val="7030A0"/>
                </a:solidFill>
                <a:hlinkClick r:id="rId2"/>
              </a:rPr>
              <a:t>Γενετική</a:t>
            </a:r>
            <a:r>
              <a:rPr lang="el-GR" sz="1400" dirty="0" smtClean="0">
                <a:solidFill>
                  <a:srgbClr val="7030A0"/>
                </a:solidFill>
              </a:rPr>
              <a:t> </a:t>
            </a:r>
          </a:p>
          <a:p>
            <a:pPr>
              <a:buNone/>
            </a:pPr>
            <a:r>
              <a:rPr lang="el-GR" sz="1400" u="sng" dirty="0" smtClean="0">
                <a:solidFill>
                  <a:srgbClr val="7030A0"/>
                </a:solidFill>
                <a:hlinkClick r:id="rId2"/>
              </a:rPr>
              <a:t>Γενικά Μαθηματικά</a:t>
            </a:r>
            <a:endParaRPr lang="el-GR" sz="1400" dirty="0" smtClean="0">
              <a:solidFill>
                <a:srgbClr val="7030A0"/>
              </a:solidFill>
            </a:endParaRPr>
          </a:p>
          <a:p>
            <a:pPr>
              <a:buNone/>
            </a:pPr>
            <a:r>
              <a:rPr lang="el-GR" sz="1400" u="sng" dirty="0" smtClean="0">
                <a:solidFill>
                  <a:srgbClr val="7030A0"/>
                </a:solidFill>
                <a:hlinkClick r:id="rId2"/>
              </a:rPr>
              <a:t>Γενική Μικροβιολογία</a:t>
            </a:r>
            <a:endParaRPr lang="el-GR" sz="1400" dirty="0" smtClean="0">
              <a:solidFill>
                <a:srgbClr val="7030A0"/>
              </a:solidFill>
            </a:endParaRPr>
          </a:p>
          <a:p>
            <a:pPr>
              <a:buNone/>
            </a:pPr>
            <a:r>
              <a:rPr lang="el-GR" sz="1400" dirty="0" smtClean="0">
                <a:solidFill>
                  <a:srgbClr val="7030A0"/>
                </a:solidFill>
              </a:rPr>
              <a:t> </a:t>
            </a:r>
            <a:r>
              <a:rPr lang="el-GR" sz="1400" u="sng" dirty="0" smtClean="0">
                <a:solidFill>
                  <a:srgbClr val="7030A0"/>
                </a:solidFill>
                <a:hlinkClick r:id="rId2"/>
              </a:rPr>
              <a:t>Γενική Οικολογία</a:t>
            </a:r>
            <a:endParaRPr lang="el-GR" sz="1400" dirty="0" smtClean="0">
              <a:solidFill>
                <a:srgbClr val="7030A0"/>
              </a:solidFill>
            </a:endParaRPr>
          </a:p>
          <a:p>
            <a:pPr>
              <a:buNone/>
            </a:pPr>
            <a:r>
              <a:rPr lang="el-GR" sz="1400" u="sng" dirty="0" smtClean="0">
                <a:solidFill>
                  <a:srgbClr val="7030A0"/>
                </a:solidFill>
                <a:hlinkClick r:id="rId2"/>
              </a:rPr>
              <a:t>Εισαγωγή στη Βιολογία</a:t>
            </a:r>
            <a:r>
              <a:rPr lang="el-GR" sz="1400" dirty="0" smtClean="0">
                <a:solidFill>
                  <a:srgbClr val="7030A0"/>
                </a:solidFill>
              </a:rPr>
              <a:t> </a:t>
            </a:r>
          </a:p>
          <a:p>
            <a:pPr>
              <a:buNone/>
            </a:pPr>
            <a:r>
              <a:rPr lang="el-GR" sz="1400" u="sng" dirty="0" smtClean="0">
                <a:solidFill>
                  <a:srgbClr val="7030A0"/>
                </a:solidFill>
                <a:hlinkClick r:id="rId2"/>
              </a:rPr>
              <a:t>Εισαγωγή στη Βοτανική</a:t>
            </a:r>
            <a:endParaRPr lang="el-GR" sz="1400" dirty="0" smtClean="0">
              <a:solidFill>
                <a:srgbClr val="7030A0"/>
              </a:solidFill>
            </a:endParaRPr>
          </a:p>
          <a:p>
            <a:pPr>
              <a:buNone/>
            </a:pPr>
            <a:r>
              <a:rPr lang="el-GR" sz="1400" u="sng" dirty="0" smtClean="0">
                <a:solidFill>
                  <a:srgbClr val="7030A0"/>
                </a:solidFill>
                <a:hlinkClick r:id="rId2"/>
              </a:rPr>
              <a:t>Εξελικτική Βιολογία</a:t>
            </a:r>
            <a:r>
              <a:rPr lang="el-GR" sz="1400" dirty="0" smtClean="0">
                <a:solidFill>
                  <a:srgbClr val="7030A0"/>
                </a:solidFill>
              </a:rPr>
              <a:t> </a:t>
            </a:r>
          </a:p>
          <a:p>
            <a:pPr>
              <a:buNone/>
            </a:pPr>
            <a:r>
              <a:rPr lang="el-GR" sz="1400" u="sng" dirty="0" smtClean="0">
                <a:solidFill>
                  <a:srgbClr val="7030A0"/>
                </a:solidFill>
                <a:hlinkClick r:id="rId2"/>
              </a:rPr>
              <a:t>Ζωολογία Ι</a:t>
            </a:r>
            <a:r>
              <a:rPr lang="el-GR" sz="1400" dirty="0" smtClean="0">
                <a:solidFill>
                  <a:srgbClr val="7030A0"/>
                </a:solidFill>
              </a:rPr>
              <a:t> </a:t>
            </a:r>
          </a:p>
          <a:p>
            <a:pPr>
              <a:buNone/>
            </a:pPr>
            <a:r>
              <a:rPr lang="el-GR" sz="1400" u="sng" dirty="0" smtClean="0">
                <a:solidFill>
                  <a:srgbClr val="7030A0"/>
                </a:solidFill>
                <a:hlinkClick r:id="rId2"/>
              </a:rPr>
              <a:t>Ζωολογία ΙΙ</a:t>
            </a:r>
            <a:endParaRPr lang="el-GR" sz="1400" dirty="0" smtClean="0">
              <a:solidFill>
                <a:srgbClr val="7030A0"/>
              </a:solidFill>
            </a:endParaRPr>
          </a:p>
          <a:p>
            <a:pPr>
              <a:buNone/>
            </a:pPr>
            <a:r>
              <a:rPr lang="el-GR" sz="1400" dirty="0" smtClean="0">
                <a:solidFill>
                  <a:srgbClr val="7030A0"/>
                </a:solidFill>
              </a:rPr>
              <a:t> </a:t>
            </a:r>
            <a:r>
              <a:rPr lang="el-GR" sz="1400" u="sng" dirty="0" smtClean="0">
                <a:solidFill>
                  <a:srgbClr val="7030A0"/>
                </a:solidFill>
                <a:hlinkClick r:id="rId2"/>
              </a:rPr>
              <a:t>Κυτταρική Βιολογία</a:t>
            </a:r>
            <a:endParaRPr lang="el-GR" sz="1400" dirty="0" smtClean="0">
              <a:solidFill>
                <a:srgbClr val="7030A0"/>
              </a:solidFill>
            </a:endParaRPr>
          </a:p>
          <a:p>
            <a:pPr>
              <a:buNone/>
            </a:pPr>
            <a:r>
              <a:rPr lang="el-GR" sz="1400" u="sng" dirty="0" smtClean="0">
                <a:solidFill>
                  <a:srgbClr val="7030A0"/>
                </a:solidFill>
                <a:hlinkClick r:id="rId2"/>
              </a:rPr>
              <a:t>Μοριακή Βιολογία</a:t>
            </a:r>
            <a:endParaRPr lang="el-GR" sz="1400" dirty="0" smtClean="0">
              <a:solidFill>
                <a:srgbClr val="7030A0"/>
              </a:solidFill>
            </a:endParaRPr>
          </a:p>
          <a:p>
            <a:pPr>
              <a:buNone/>
            </a:pPr>
            <a:r>
              <a:rPr lang="el-GR" sz="1400" dirty="0" smtClean="0">
                <a:solidFill>
                  <a:srgbClr val="7030A0"/>
                </a:solidFill>
              </a:rPr>
              <a:t> </a:t>
            </a:r>
            <a:r>
              <a:rPr lang="el-GR" sz="1400" u="sng" dirty="0" smtClean="0">
                <a:solidFill>
                  <a:srgbClr val="7030A0"/>
                </a:solidFill>
                <a:hlinkClick r:id="rId2"/>
              </a:rPr>
              <a:t>Οικολογία Πληθυσμών</a:t>
            </a:r>
            <a:endParaRPr lang="el-GR" sz="1400" dirty="0" smtClean="0">
              <a:solidFill>
                <a:srgbClr val="7030A0"/>
              </a:solidFill>
            </a:endParaRPr>
          </a:p>
          <a:p>
            <a:pPr>
              <a:buNone/>
            </a:pPr>
            <a:r>
              <a:rPr lang="el-GR" sz="1400" dirty="0" smtClean="0">
                <a:solidFill>
                  <a:srgbClr val="7030A0"/>
                </a:solidFill>
              </a:rPr>
              <a:t> </a:t>
            </a:r>
            <a:r>
              <a:rPr lang="el-GR" sz="1400" u="sng" dirty="0" smtClean="0">
                <a:solidFill>
                  <a:srgbClr val="7030A0"/>
                </a:solidFill>
                <a:hlinkClick r:id="rId2"/>
              </a:rPr>
              <a:t>Οργανική Χημεία</a:t>
            </a:r>
            <a:endParaRPr lang="el-GR" sz="1400" dirty="0" smtClean="0">
              <a:solidFill>
                <a:srgbClr val="7030A0"/>
              </a:solidFill>
            </a:endParaRPr>
          </a:p>
          <a:p>
            <a:pPr>
              <a:buNone/>
            </a:pPr>
            <a:r>
              <a:rPr lang="el-GR" sz="1400" u="sng" dirty="0" smtClean="0">
                <a:solidFill>
                  <a:srgbClr val="7030A0"/>
                </a:solidFill>
                <a:hlinkClick r:id="rId2"/>
              </a:rPr>
              <a:t>Ταξινομική Φυτών &amp; Βιοσυστηματική</a:t>
            </a:r>
            <a:endParaRPr lang="el-GR" sz="1400" dirty="0" smtClean="0">
              <a:solidFill>
                <a:srgbClr val="7030A0"/>
              </a:solidFill>
            </a:endParaRPr>
          </a:p>
          <a:p>
            <a:pPr>
              <a:buNone/>
            </a:pPr>
            <a:r>
              <a:rPr lang="el-GR" sz="1400" u="sng" dirty="0" smtClean="0">
                <a:solidFill>
                  <a:srgbClr val="7030A0"/>
                </a:solidFill>
                <a:hlinkClick r:id="rId2"/>
              </a:rPr>
              <a:t>Φυσική</a:t>
            </a:r>
            <a:endParaRPr lang="el-GR" sz="1400" dirty="0" smtClean="0">
              <a:solidFill>
                <a:srgbClr val="7030A0"/>
              </a:solidFill>
            </a:endParaRPr>
          </a:p>
          <a:p>
            <a:pPr>
              <a:buNone/>
            </a:pPr>
            <a:r>
              <a:rPr lang="el-GR" sz="1400" dirty="0" smtClean="0">
                <a:solidFill>
                  <a:srgbClr val="7030A0"/>
                </a:solidFill>
              </a:rPr>
              <a:t> </a:t>
            </a:r>
            <a:r>
              <a:rPr lang="el-GR" sz="1400" u="sng" dirty="0" smtClean="0">
                <a:solidFill>
                  <a:srgbClr val="7030A0"/>
                </a:solidFill>
                <a:hlinkClick r:id="rId2"/>
              </a:rPr>
              <a:t>Φυσιολογία Ζώων</a:t>
            </a:r>
            <a:r>
              <a:rPr lang="el-GR" sz="1400" dirty="0" smtClean="0">
                <a:solidFill>
                  <a:srgbClr val="7030A0"/>
                </a:solidFill>
              </a:rPr>
              <a:t> </a:t>
            </a:r>
          </a:p>
          <a:p>
            <a:pPr>
              <a:buNone/>
            </a:pPr>
            <a:r>
              <a:rPr lang="el-GR" sz="1400" u="sng" dirty="0" smtClean="0">
                <a:solidFill>
                  <a:srgbClr val="7030A0"/>
                </a:solidFill>
                <a:hlinkClick r:id="rId2"/>
              </a:rPr>
              <a:t>Φυσιολογία Φυτών</a:t>
            </a:r>
            <a:r>
              <a:rPr lang="el-GR" sz="1400" dirty="0" smtClean="0">
                <a:solidFill>
                  <a:srgbClr val="7030A0"/>
                </a:solidFill>
              </a:rPr>
              <a:t> </a:t>
            </a:r>
          </a:p>
          <a:p>
            <a:pPr>
              <a:buNone/>
            </a:pPr>
            <a:r>
              <a:rPr lang="el-GR" sz="1400" u="sng" dirty="0" smtClean="0">
                <a:solidFill>
                  <a:srgbClr val="7030A0"/>
                </a:solidFill>
                <a:hlinkClick r:id="rId3"/>
              </a:rPr>
              <a:t>ΔΙΠΛΩΜΑΤΙΚΗ ΕΡΓΑΣΙΑ</a:t>
            </a:r>
            <a:r>
              <a:rPr lang="el-GR" sz="1400" b="1" dirty="0" smtClean="0">
                <a:solidFill>
                  <a:srgbClr val="7030A0"/>
                </a:solidFill>
              </a:rPr>
              <a:t/>
            </a:r>
            <a:br>
              <a:rPr lang="el-GR" sz="1400" b="1" dirty="0" smtClean="0">
                <a:solidFill>
                  <a:srgbClr val="7030A0"/>
                </a:solidFill>
              </a:rPr>
            </a:br>
            <a:endParaRPr lang="el-GR" sz="1400" dirty="0">
              <a:solidFill>
                <a:srgbClr val="7030A0"/>
              </a:solidFill>
            </a:endParaRPr>
          </a:p>
        </p:txBody>
      </p:sp>
      <p:sp>
        <p:nvSpPr>
          <p:cNvPr id="4" name="3 - Ορθογώνιο"/>
          <p:cNvSpPr/>
          <p:nvPr/>
        </p:nvSpPr>
        <p:spPr>
          <a:xfrm>
            <a:off x="3929058" y="571480"/>
            <a:ext cx="4643470" cy="276999"/>
          </a:xfrm>
          <a:prstGeom prst="rect">
            <a:avLst/>
          </a:prstGeom>
        </p:spPr>
        <p:txBody>
          <a:bodyPr wrap="square">
            <a:spAutoFit/>
          </a:bodyPr>
          <a:lstStyle/>
          <a:p>
            <a:pPr>
              <a:buNone/>
            </a:pPr>
            <a:endParaRPr lang="el-GR" sz="1200" dirty="0"/>
          </a:p>
        </p:txBody>
      </p:sp>
      <p:sp>
        <p:nvSpPr>
          <p:cNvPr id="5" name="2 - Θέση περιεχομένου"/>
          <p:cNvSpPr txBox="1">
            <a:spLocks/>
          </p:cNvSpPr>
          <p:nvPr/>
        </p:nvSpPr>
        <p:spPr>
          <a:xfrm>
            <a:off x="4143372" y="500042"/>
            <a:ext cx="4500594" cy="6572272"/>
          </a:xfrm>
          <a:prstGeom prst="rect">
            <a:avLst/>
          </a:prstGeom>
        </p:spPr>
        <p:txBody>
          <a:bodyPr vert="horz" lIns="91440" tIns="45720" rIns="91440" bIns="45720" rtlCol="0">
            <a:normAutofit fontScale="850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l-GR" sz="2600" b="1" i="0" u="none" strike="noStrike" kern="1200" cap="none" spc="0" normalizeH="0" baseline="0" noProof="0" dirty="0" smtClean="0">
                <a:ln>
                  <a:noFill/>
                </a:ln>
                <a:solidFill>
                  <a:schemeClr val="tx2">
                    <a:lumMod val="60000"/>
                    <a:lumOff val="40000"/>
                  </a:schemeClr>
                </a:solidFill>
                <a:effectLst/>
                <a:uLnTx/>
                <a:uFillTx/>
                <a:latin typeface="+mn-lt"/>
                <a:ea typeface="+mn-ea"/>
                <a:cs typeface="+mn-cs"/>
              </a:rPr>
              <a:t>Κατάλογος Μαθημάτων κατ' Επιλογήν Υποχρεωτικών:</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l-GR" sz="1400" b="0" i="0" u="sng" strike="noStrike" kern="1200" cap="none" spc="0" normalizeH="0" baseline="0" noProof="0" dirty="0" smtClean="0">
                <a:ln>
                  <a:noFill/>
                </a:ln>
                <a:solidFill>
                  <a:schemeClr val="tx1"/>
                </a:solidFill>
                <a:effectLst/>
                <a:uLnTx/>
                <a:uFillTx/>
                <a:latin typeface="+mn-lt"/>
                <a:ea typeface="+mn-ea"/>
                <a:cs typeface="+mn-cs"/>
                <a:hlinkClick r:id="rId2"/>
              </a:rPr>
              <a:t>Αναπτυξιακή &amp; Μοριακή Βιολογία Φυτών</a:t>
            </a:r>
            <a:endParaRPr kumimoji="0" lang="el-GR" sz="1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l-GR" sz="1400" b="0" i="0" u="sng" strike="noStrike" kern="1200" cap="none" spc="0" normalizeH="0" baseline="0" noProof="0" dirty="0" smtClean="0">
                <a:ln>
                  <a:noFill/>
                </a:ln>
                <a:solidFill>
                  <a:schemeClr val="tx1"/>
                </a:solidFill>
                <a:effectLst/>
                <a:uLnTx/>
                <a:uFillTx/>
                <a:latin typeface="+mn-lt"/>
                <a:ea typeface="+mn-ea"/>
                <a:cs typeface="+mn-cs"/>
                <a:hlinkClick r:id="rId2"/>
              </a:rPr>
              <a:t>Αναπτυξιακή Βιολογία &amp; Ιστολογία</a:t>
            </a:r>
            <a:endParaRPr kumimoji="0" lang="el-GR" sz="1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l-GR" sz="1400" b="0" i="0" u="sng" strike="noStrike" kern="1200" cap="none" spc="0" normalizeH="0" baseline="0" noProof="0" dirty="0" smtClean="0">
                <a:ln>
                  <a:noFill/>
                </a:ln>
                <a:solidFill>
                  <a:schemeClr val="tx1"/>
                </a:solidFill>
                <a:effectLst/>
                <a:uLnTx/>
                <a:uFillTx/>
                <a:latin typeface="+mn-lt"/>
                <a:ea typeface="+mn-ea"/>
                <a:cs typeface="+mn-cs"/>
                <a:hlinkClick r:id="rId2"/>
              </a:rPr>
              <a:t>Ανατομία Φυτών</a:t>
            </a:r>
            <a:endParaRPr kumimoji="0" lang="el-GR" sz="1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l-GR" sz="1400" b="0" i="0" u="sng" strike="noStrike" kern="1200" cap="none" spc="0" normalizeH="0" baseline="0" noProof="0" dirty="0" smtClean="0">
                <a:ln>
                  <a:noFill/>
                </a:ln>
                <a:solidFill>
                  <a:schemeClr val="tx1"/>
                </a:solidFill>
                <a:effectLst/>
                <a:uLnTx/>
                <a:uFillTx/>
                <a:latin typeface="+mn-lt"/>
                <a:ea typeface="+mn-ea"/>
                <a:cs typeface="+mn-cs"/>
                <a:hlinkClick r:id="rId2"/>
              </a:rPr>
              <a:t>Ανοσολογία</a:t>
            </a:r>
            <a:endParaRPr kumimoji="0" lang="el-GR" sz="1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l-GR" sz="1400" b="0" i="0" u="sng" strike="noStrike" kern="1200" cap="none" spc="0" normalizeH="0" baseline="0" noProof="0" dirty="0" smtClean="0">
                <a:ln>
                  <a:noFill/>
                </a:ln>
                <a:solidFill>
                  <a:schemeClr val="tx1"/>
                </a:solidFill>
                <a:effectLst/>
                <a:uLnTx/>
                <a:uFillTx/>
                <a:latin typeface="+mn-lt"/>
                <a:ea typeface="+mn-ea"/>
                <a:cs typeface="+mn-cs"/>
                <a:hlinkClick r:id="rId2"/>
              </a:rPr>
              <a:t>Βιολογία Φυτικού Κυττάρου</a:t>
            </a:r>
            <a:endParaRPr kumimoji="0" lang="el-GR" sz="1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l-GR" sz="1400" b="0" i="0" u="sng" strike="noStrike" kern="1200" cap="none" spc="0" normalizeH="0" baseline="0" noProof="0" dirty="0" smtClean="0">
                <a:ln>
                  <a:noFill/>
                </a:ln>
                <a:solidFill>
                  <a:schemeClr val="tx1"/>
                </a:solidFill>
                <a:effectLst/>
                <a:uLnTx/>
                <a:uFillTx/>
                <a:latin typeface="+mn-lt"/>
                <a:ea typeface="+mn-ea"/>
                <a:cs typeface="+mn-cs"/>
                <a:hlinkClick r:id="rId2"/>
              </a:rPr>
              <a:t>Βιολογική  Ωκεανογραφία</a:t>
            </a:r>
            <a:endParaRPr kumimoji="0" lang="el-GR" sz="1400" b="0" i="0" u="sng"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l-GR" sz="1400" b="0" i="0" u="sng" strike="noStrike" kern="1200" cap="none" spc="0" normalizeH="0" baseline="0" noProof="0" dirty="0" err="1" smtClean="0">
                <a:ln>
                  <a:noFill/>
                </a:ln>
                <a:solidFill>
                  <a:schemeClr val="tx1"/>
                </a:solidFill>
                <a:effectLst/>
                <a:uLnTx/>
                <a:uFillTx/>
                <a:latin typeface="+mn-lt"/>
                <a:ea typeface="+mn-ea"/>
                <a:cs typeface="+mn-cs"/>
                <a:hlinkClick r:id="rId2"/>
              </a:rPr>
              <a:t>Βιοπληροφορική</a:t>
            </a:r>
            <a:endParaRPr kumimoji="0" lang="el-GR" sz="1400" b="0" i="0" u="sng"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l-GR" sz="1400" b="0" i="0" u="sng" strike="noStrike" kern="1200" cap="none" spc="0" normalizeH="0" baseline="0" noProof="0" dirty="0" err="1" smtClean="0">
                <a:ln>
                  <a:noFill/>
                </a:ln>
                <a:solidFill>
                  <a:schemeClr val="tx1"/>
                </a:solidFill>
                <a:effectLst/>
                <a:uLnTx/>
                <a:uFillTx/>
                <a:latin typeface="+mn-lt"/>
                <a:ea typeface="+mn-ea"/>
                <a:cs typeface="+mn-cs"/>
                <a:hlinkClick r:id="rId2"/>
              </a:rPr>
              <a:t>Βιοστατιστική</a:t>
            </a:r>
            <a:endParaRPr kumimoji="0" lang="el-GR" sz="1400" b="0" i="0" u="sng"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l-GR" sz="1400" b="0" i="0" u="sng" strike="noStrike" kern="1200" cap="none" spc="0" normalizeH="0" baseline="0" noProof="0" dirty="0" smtClean="0">
                <a:ln>
                  <a:noFill/>
                </a:ln>
                <a:solidFill>
                  <a:schemeClr val="tx1"/>
                </a:solidFill>
                <a:effectLst/>
                <a:uLnTx/>
                <a:uFillTx/>
                <a:latin typeface="+mn-lt"/>
                <a:ea typeface="+mn-ea"/>
                <a:cs typeface="+mn-cs"/>
                <a:hlinkClick r:id="rId2"/>
              </a:rPr>
              <a:t>Βιοτεχνολογία</a:t>
            </a:r>
            <a:endParaRPr kumimoji="0" lang="el-GR" sz="1400" b="0" i="0" u="sng"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l-GR" sz="1400" b="0" i="0" u="sng" strike="noStrike" kern="1200" cap="none" spc="0" normalizeH="0" baseline="0" noProof="0" dirty="0" smtClean="0">
                <a:ln>
                  <a:noFill/>
                </a:ln>
                <a:solidFill>
                  <a:schemeClr val="tx1"/>
                </a:solidFill>
                <a:effectLst/>
                <a:uLnTx/>
                <a:uFillTx/>
                <a:latin typeface="+mn-lt"/>
                <a:ea typeface="+mn-ea"/>
                <a:cs typeface="+mn-cs"/>
                <a:hlinkClick r:id="rId2"/>
              </a:rPr>
              <a:t>Βιοφυσική</a:t>
            </a:r>
            <a:endParaRPr kumimoji="0" lang="el-GR" sz="1400" b="0" i="0" u="sng"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l-GR" sz="1400" b="0" i="0" u="sng" strike="noStrike" kern="1200" cap="none" spc="0" normalizeH="0" baseline="0" noProof="0" dirty="0" smtClean="0">
                <a:ln>
                  <a:noFill/>
                </a:ln>
                <a:solidFill>
                  <a:schemeClr val="tx1"/>
                </a:solidFill>
                <a:effectLst/>
                <a:uLnTx/>
                <a:uFillTx/>
                <a:latin typeface="+mn-lt"/>
                <a:ea typeface="+mn-ea"/>
                <a:cs typeface="+mn-cs"/>
                <a:hlinkClick r:id="rId2"/>
              </a:rPr>
              <a:t>Γενετική Ανθρώπου</a:t>
            </a:r>
            <a:endParaRPr kumimoji="0" lang="el-GR" sz="1400" b="0" i="0" u="sng"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l-GR" sz="1400" b="0" i="0" u="sng" strike="noStrike" kern="1200" cap="none" spc="0" normalizeH="0" baseline="0" noProof="0" dirty="0" smtClean="0">
                <a:ln>
                  <a:noFill/>
                </a:ln>
                <a:solidFill>
                  <a:schemeClr val="tx1"/>
                </a:solidFill>
                <a:effectLst/>
                <a:uLnTx/>
                <a:uFillTx/>
                <a:latin typeface="+mn-lt"/>
                <a:ea typeface="+mn-ea"/>
                <a:cs typeface="+mn-cs"/>
                <a:hlinkClick r:id="rId2"/>
              </a:rPr>
              <a:t>Ειδικά Θέματα Γενετικής</a:t>
            </a:r>
            <a:endParaRPr kumimoji="0" lang="el-GR" sz="1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l-GR" sz="1400" b="0" i="0" u="sng" strike="noStrike" kern="1200" cap="none" spc="0" normalizeH="0" baseline="0" noProof="0" dirty="0" smtClean="0">
                <a:ln>
                  <a:noFill/>
                </a:ln>
                <a:solidFill>
                  <a:schemeClr val="tx1"/>
                </a:solidFill>
                <a:effectLst/>
                <a:uLnTx/>
                <a:uFillTx/>
                <a:latin typeface="+mn-lt"/>
                <a:ea typeface="+mn-ea"/>
                <a:cs typeface="+mn-cs"/>
                <a:hlinkClick r:id="rId2"/>
              </a:rPr>
              <a:t>Ειδικά Θέματα Μοριακής &amp; Εφαρμοσμένης Μικροβιολογίας</a:t>
            </a:r>
            <a:endParaRPr kumimoji="0" lang="el-GR" sz="1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l-GR" sz="1400" b="0" i="0" u="sng" strike="noStrike" kern="1200" cap="none" spc="0" normalizeH="0" baseline="0" noProof="0" dirty="0" smtClean="0">
                <a:ln>
                  <a:noFill/>
                </a:ln>
                <a:solidFill>
                  <a:schemeClr val="tx1"/>
                </a:solidFill>
                <a:effectLst/>
                <a:uLnTx/>
                <a:uFillTx/>
                <a:latin typeface="+mn-lt"/>
                <a:ea typeface="+mn-ea"/>
                <a:cs typeface="+mn-cs"/>
                <a:hlinkClick r:id="rId2"/>
              </a:rPr>
              <a:t>Ειδικά Κεφάλαια Βιοχημείας</a:t>
            </a:r>
            <a:endParaRPr kumimoji="0" lang="el-GR" sz="1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l-GR" sz="1400" b="0" i="0" u="sng" strike="noStrike" kern="1200" cap="none" spc="0" normalizeH="0" baseline="0" noProof="0" dirty="0" smtClean="0">
                <a:ln>
                  <a:noFill/>
                </a:ln>
                <a:solidFill>
                  <a:schemeClr val="tx1"/>
                </a:solidFill>
                <a:effectLst/>
                <a:uLnTx/>
                <a:uFillTx/>
                <a:latin typeface="+mn-lt"/>
                <a:ea typeface="+mn-ea"/>
                <a:cs typeface="+mn-cs"/>
                <a:hlinkClick r:id="rId2"/>
              </a:rPr>
              <a:t>Ειδικά Κεφάλαια Κυτταρικής Βιολογίας</a:t>
            </a:r>
            <a:endParaRPr kumimoji="0" lang="el-GR" sz="1400" b="0" i="0" u="sng"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l-GR" sz="1400" b="0" i="0" u="sng" strike="noStrike" kern="1200" cap="none" spc="0" normalizeH="0" baseline="0" noProof="0" dirty="0" smtClean="0">
                <a:ln>
                  <a:noFill/>
                </a:ln>
                <a:solidFill>
                  <a:schemeClr val="tx1"/>
                </a:solidFill>
                <a:effectLst/>
                <a:uLnTx/>
                <a:uFillTx/>
                <a:latin typeface="+mn-lt"/>
                <a:ea typeface="+mn-ea"/>
                <a:cs typeface="+mn-cs"/>
                <a:hlinkClick r:id="rId2"/>
              </a:rPr>
              <a:t>Ειδικά Κεφάλαια Μοριακής Βιολογίας</a:t>
            </a:r>
            <a:endParaRPr kumimoji="0" lang="el-GR" sz="1400" b="0" i="0" u="sng"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l-GR" sz="1400" b="0" i="0" u="sng" strike="noStrike" kern="1200" cap="none" spc="0" normalizeH="0" baseline="0" noProof="0" dirty="0" smtClean="0">
                <a:ln>
                  <a:noFill/>
                </a:ln>
                <a:solidFill>
                  <a:schemeClr val="tx1"/>
                </a:solidFill>
                <a:effectLst/>
                <a:uLnTx/>
                <a:uFillTx/>
                <a:latin typeface="+mn-lt"/>
                <a:ea typeface="+mn-ea"/>
                <a:cs typeface="+mn-cs"/>
                <a:hlinkClick r:id="rId2"/>
              </a:rPr>
              <a:t>Ζωική Ποικιλότητα</a:t>
            </a:r>
            <a:endParaRPr kumimoji="0" lang="el-GR" sz="1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l-GR" sz="1400" b="0" i="0" u="sng" strike="noStrike" kern="1200" cap="none" spc="0" normalizeH="0" baseline="0" noProof="0" dirty="0" smtClean="0">
                <a:ln>
                  <a:noFill/>
                </a:ln>
                <a:solidFill>
                  <a:schemeClr val="tx1"/>
                </a:solidFill>
                <a:effectLst/>
                <a:uLnTx/>
                <a:uFillTx/>
                <a:latin typeface="+mn-lt"/>
                <a:ea typeface="+mn-ea"/>
                <a:cs typeface="+mn-cs"/>
                <a:hlinkClick r:id="rId2"/>
              </a:rPr>
              <a:t>Ιχθυολογία</a:t>
            </a:r>
            <a:endParaRPr kumimoji="0" lang="el-GR" sz="1400" b="0" i="0" u="sng"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l-GR" sz="1400" b="0" i="0" u="sng" strike="noStrike" kern="1200" cap="none" spc="0" normalizeH="0" baseline="0" noProof="0" dirty="0" smtClean="0">
                <a:ln>
                  <a:noFill/>
                </a:ln>
                <a:solidFill>
                  <a:schemeClr val="tx1"/>
                </a:solidFill>
                <a:effectLst/>
                <a:uLnTx/>
                <a:uFillTx/>
                <a:latin typeface="+mn-lt"/>
                <a:ea typeface="+mn-ea"/>
                <a:cs typeface="+mn-cs"/>
                <a:hlinkClick r:id="rId2"/>
              </a:rPr>
              <a:t>Κλινική Χημεία</a:t>
            </a:r>
            <a:endParaRPr kumimoji="0" lang="el-GR" sz="1400" b="0" i="0" u="sng"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l-GR" sz="1400" b="0" i="0" u="sng" strike="noStrike" kern="1200" cap="none" spc="0" normalizeH="0" baseline="0" noProof="0" dirty="0" smtClean="0">
                <a:ln>
                  <a:noFill/>
                </a:ln>
                <a:solidFill>
                  <a:schemeClr val="tx1"/>
                </a:solidFill>
                <a:effectLst/>
                <a:uLnTx/>
                <a:uFillTx/>
                <a:latin typeface="+mn-lt"/>
                <a:ea typeface="+mn-ea"/>
                <a:cs typeface="+mn-cs"/>
                <a:hlinkClick r:id="rId2"/>
              </a:rPr>
              <a:t>Μεταβολισμός Φυτών</a:t>
            </a:r>
            <a:endParaRPr kumimoji="0" lang="el-GR" sz="1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l-GR" sz="1400" b="0" i="0" u="sng" strike="noStrike" kern="1200" cap="none" spc="0" normalizeH="0" baseline="0" noProof="0" dirty="0" smtClean="0">
                <a:ln>
                  <a:noFill/>
                </a:ln>
                <a:solidFill>
                  <a:schemeClr val="tx1"/>
                </a:solidFill>
                <a:effectLst/>
                <a:uLnTx/>
                <a:uFillTx/>
                <a:latin typeface="+mn-lt"/>
                <a:ea typeface="+mn-ea"/>
                <a:cs typeface="+mn-cs"/>
                <a:hlinkClick r:id="rId2"/>
              </a:rPr>
              <a:t>Μοριακή Βιολογία Ανάπτυξης</a:t>
            </a:r>
            <a:endParaRPr kumimoji="0" lang="el-GR" sz="1400" b="0" i="0" u="sng"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l-GR" sz="1400" b="0" i="0" u="sng" strike="noStrike" kern="1200" cap="none" spc="0" normalizeH="0" baseline="0" noProof="0" dirty="0" smtClean="0">
                <a:ln>
                  <a:noFill/>
                </a:ln>
                <a:solidFill>
                  <a:schemeClr val="tx1"/>
                </a:solidFill>
                <a:effectLst/>
                <a:uLnTx/>
                <a:uFillTx/>
                <a:latin typeface="+mn-lt"/>
                <a:ea typeface="+mn-ea"/>
                <a:cs typeface="+mn-cs"/>
                <a:hlinkClick r:id="rId2"/>
              </a:rPr>
              <a:t>Οικοσυστήματα Επιφανειακών </a:t>
            </a:r>
            <a:r>
              <a:rPr kumimoji="0" lang="el-GR" sz="1400" b="0" i="0" u="sng" strike="noStrike" kern="1200" cap="none" spc="0" normalizeH="0" baseline="0" noProof="0" dirty="0" err="1" smtClean="0">
                <a:ln>
                  <a:noFill/>
                </a:ln>
                <a:solidFill>
                  <a:schemeClr val="tx1"/>
                </a:solidFill>
                <a:effectLst/>
                <a:uLnTx/>
                <a:uFillTx/>
                <a:latin typeface="+mn-lt"/>
                <a:ea typeface="+mn-ea"/>
                <a:cs typeface="+mn-cs"/>
                <a:hlinkClick r:id="rId2"/>
              </a:rPr>
              <a:t>Yδάτων</a:t>
            </a:r>
            <a:endParaRPr kumimoji="0" lang="el-GR" sz="1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l-GR" sz="1400" b="0" i="0" u="none" strike="noStrike" kern="1200" cap="none" spc="0" normalizeH="0" baseline="0" noProof="0" dirty="0" smtClean="0">
                <a:ln>
                  <a:noFill/>
                </a:ln>
                <a:solidFill>
                  <a:schemeClr val="tx1"/>
                </a:solidFill>
                <a:effectLst/>
                <a:uLnTx/>
                <a:uFillTx/>
                <a:latin typeface="+mn-lt"/>
                <a:ea typeface="+mn-ea"/>
                <a:cs typeface="+mn-cs"/>
              </a:rPr>
              <a:t> </a:t>
            </a:r>
            <a:r>
              <a:rPr kumimoji="0" lang="el-GR" sz="1400" b="0" i="0" u="sng" strike="noStrike" kern="1200" cap="none" spc="0" normalizeH="0" baseline="0" noProof="0" dirty="0" err="1" smtClean="0">
                <a:ln>
                  <a:noFill/>
                </a:ln>
                <a:solidFill>
                  <a:schemeClr val="tx1"/>
                </a:solidFill>
                <a:effectLst/>
                <a:uLnTx/>
                <a:uFillTx/>
                <a:latin typeface="+mn-lt"/>
                <a:ea typeface="+mn-ea"/>
                <a:cs typeface="+mn-cs"/>
                <a:hlinkClick r:id="rId2"/>
              </a:rPr>
              <a:t>Οικοφυσιολογία</a:t>
            </a:r>
            <a:r>
              <a:rPr kumimoji="0" lang="el-GR" sz="1400" b="0" i="0" u="sng" strike="noStrike" kern="1200" cap="none" spc="0" normalizeH="0" baseline="0" noProof="0" dirty="0" smtClean="0">
                <a:ln>
                  <a:noFill/>
                </a:ln>
                <a:solidFill>
                  <a:schemeClr val="tx1"/>
                </a:solidFill>
                <a:effectLst/>
                <a:uLnTx/>
                <a:uFillTx/>
                <a:latin typeface="+mn-lt"/>
                <a:ea typeface="+mn-ea"/>
                <a:cs typeface="+mn-cs"/>
                <a:hlinkClick r:id="rId2"/>
              </a:rPr>
              <a:t> Φυτών</a:t>
            </a:r>
            <a:endParaRPr kumimoji="0" lang="el-GR" sz="1400" b="0" i="0" u="sng"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l-GR" sz="1400" b="0" i="0" u="sng" strike="noStrike" kern="1200" cap="none" spc="0" normalizeH="0" baseline="0" noProof="0" dirty="0" smtClean="0">
                <a:ln>
                  <a:noFill/>
                </a:ln>
                <a:solidFill>
                  <a:schemeClr val="tx1"/>
                </a:solidFill>
                <a:effectLst/>
                <a:uLnTx/>
                <a:uFillTx/>
                <a:latin typeface="+mn-lt"/>
                <a:ea typeface="+mn-ea"/>
                <a:cs typeface="+mn-cs"/>
                <a:hlinkClick r:id="rId2"/>
              </a:rPr>
              <a:t>Παιδαγωγική</a:t>
            </a:r>
            <a:endParaRPr kumimoji="0" lang="el-GR" sz="1400" b="0" i="0" u="sng"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l-GR" sz="1400" b="0" i="0" u="sng" strike="noStrike" kern="1200" cap="none" spc="0" normalizeH="0" baseline="0" noProof="0" dirty="0" smtClean="0">
                <a:ln>
                  <a:noFill/>
                </a:ln>
                <a:solidFill>
                  <a:schemeClr val="tx1"/>
                </a:solidFill>
                <a:effectLst/>
                <a:uLnTx/>
                <a:uFillTx/>
                <a:latin typeface="+mn-lt"/>
                <a:ea typeface="+mn-ea"/>
                <a:cs typeface="+mn-cs"/>
                <a:hlinkClick r:id="rId2"/>
              </a:rPr>
              <a:t>Παλαιοντολογία</a:t>
            </a:r>
            <a:endParaRPr kumimoji="0" lang="el-GR" sz="1400" b="0" i="0" u="sng"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l-GR" sz="1400" b="0" i="0" u="sng" strike="noStrike" kern="1200" cap="none" spc="0" normalizeH="0" baseline="0" noProof="0" dirty="0" smtClean="0">
                <a:ln>
                  <a:noFill/>
                </a:ln>
                <a:solidFill>
                  <a:schemeClr val="tx1"/>
                </a:solidFill>
                <a:effectLst/>
                <a:uLnTx/>
                <a:uFillTx/>
                <a:latin typeface="+mn-lt"/>
                <a:ea typeface="+mn-ea"/>
                <a:cs typeface="+mn-cs"/>
                <a:hlinkClick r:id="rId2"/>
              </a:rPr>
              <a:t>Συγκριτική Φυσιολογία Ζώων</a:t>
            </a:r>
            <a:endParaRPr kumimoji="0" lang="el-GR" sz="1400" b="0" i="0" u="sng"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l-GR" sz="1400" b="0" i="0" u="sng" strike="noStrike" kern="1200" cap="none" spc="0" normalizeH="0" baseline="0" noProof="0" dirty="0" smtClean="0">
                <a:ln>
                  <a:noFill/>
                </a:ln>
                <a:solidFill>
                  <a:schemeClr val="tx1"/>
                </a:solidFill>
                <a:effectLst/>
                <a:uLnTx/>
                <a:uFillTx/>
                <a:latin typeface="+mn-lt"/>
                <a:ea typeface="+mn-ea"/>
                <a:cs typeface="+mn-cs"/>
                <a:hlinkClick r:id="rId2"/>
              </a:rPr>
              <a:t>Υδατοκαλλιέργειες</a:t>
            </a:r>
            <a:endParaRPr kumimoji="0" lang="el-GR" sz="1400" b="0" i="0" u="sng"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l-GR" sz="1400" b="0" i="0" u="sng" strike="noStrike" kern="1200" cap="none" spc="0" normalizeH="0" baseline="0" noProof="0" dirty="0" smtClean="0">
                <a:ln>
                  <a:noFill/>
                </a:ln>
                <a:solidFill>
                  <a:schemeClr val="tx1"/>
                </a:solidFill>
                <a:effectLst/>
                <a:uLnTx/>
                <a:uFillTx/>
                <a:latin typeface="+mn-lt"/>
                <a:ea typeface="+mn-ea"/>
                <a:cs typeface="+mn-cs"/>
                <a:hlinkClick r:id="rId2"/>
              </a:rPr>
              <a:t>Υδρόβιοι Φυτικοί Οργανισμοί</a:t>
            </a:r>
            <a:endParaRPr kumimoji="0" lang="el-GR" sz="1400" b="0" i="0" u="sng"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l-GR" sz="1400" b="0" i="0" u="sng" strike="noStrike" kern="1200" cap="none" spc="0" normalizeH="0" baseline="0" noProof="0" dirty="0" smtClean="0">
                <a:ln>
                  <a:noFill/>
                </a:ln>
                <a:solidFill>
                  <a:schemeClr val="tx1"/>
                </a:solidFill>
                <a:effectLst/>
                <a:uLnTx/>
                <a:uFillTx/>
                <a:latin typeface="+mn-lt"/>
                <a:ea typeface="+mn-ea"/>
                <a:cs typeface="+mn-cs"/>
                <a:hlinkClick r:id="rId2"/>
              </a:rPr>
              <a:t>Φυσική Ανθρωπολογία</a:t>
            </a:r>
            <a:endParaRPr kumimoji="0" lang="el-GR" sz="1400" b="0" i="0" u="sng"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l-GR" sz="1400" b="0" i="0" u="sng" strike="noStrike" kern="1200" cap="none" spc="0" normalizeH="0" baseline="0" noProof="0" dirty="0" smtClean="0">
                <a:ln>
                  <a:noFill/>
                </a:ln>
                <a:solidFill>
                  <a:schemeClr val="tx1"/>
                </a:solidFill>
                <a:effectLst/>
                <a:uLnTx/>
                <a:uFillTx/>
                <a:latin typeface="+mn-lt"/>
                <a:ea typeface="+mn-ea"/>
                <a:cs typeface="+mn-cs"/>
                <a:hlinkClick r:id="rId2"/>
              </a:rPr>
              <a:t>Χερσαία Οικοσυστήματα της Ελλάδας</a:t>
            </a:r>
            <a:endParaRPr kumimoji="0" lang="el-GR" sz="1400" b="0" i="0" u="sng"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l-GR" sz="1400" b="0" i="0" u="sng" strike="noStrike" kern="1200" cap="none" spc="0" normalizeH="0" baseline="0" noProof="0" dirty="0" smtClean="0">
                <a:ln>
                  <a:noFill/>
                </a:ln>
                <a:solidFill>
                  <a:schemeClr val="tx1"/>
                </a:solidFill>
                <a:effectLst/>
                <a:uLnTx/>
                <a:uFillTx/>
                <a:latin typeface="+mn-lt"/>
                <a:ea typeface="+mn-ea"/>
                <a:cs typeface="+mn-cs"/>
                <a:hlinkClick r:id="rId2"/>
              </a:rPr>
              <a:t>Χερσαία Φυτά &amp; Μύκητες</a:t>
            </a:r>
            <a:endParaRPr kumimoji="0" lang="el-GR" sz="1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a:xfrm>
            <a:off x="457200" y="274638"/>
            <a:ext cx="8229600" cy="562074"/>
          </a:xfrm>
        </p:spPr>
        <p:txBody>
          <a:bodyPr>
            <a:normAutofit/>
          </a:bodyPr>
          <a:lstStyle/>
          <a:p>
            <a:r>
              <a:rPr lang="el-GR" sz="1400" dirty="0" smtClean="0"/>
              <a:t> Πρόγραμμα μεταπτυχιακών σπουδών τμήματος Βιολογίας</a:t>
            </a:r>
            <a:endParaRPr lang="el-GR" sz="1400" dirty="0"/>
          </a:p>
        </p:txBody>
      </p:sp>
      <p:sp>
        <p:nvSpPr>
          <p:cNvPr id="3" name="2 - Θέση περιεχομένου"/>
          <p:cNvSpPr>
            <a:spLocks noGrp="1"/>
          </p:cNvSpPr>
          <p:nvPr>
            <p:ph idx="4294967295"/>
          </p:nvPr>
        </p:nvSpPr>
        <p:spPr>
          <a:xfrm>
            <a:off x="0" y="908050"/>
            <a:ext cx="8229600" cy="4525963"/>
          </a:xfrm>
        </p:spPr>
        <p:txBody>
          <a:bodyPr>
            <a:normAutofit fontScale="25000" lnSpcReduction="20000"/>
          </a:bodyPr>
          <a:lstStyle/>
          <a:p>
            <a:pPr indent="342900" algn="just">
              <a:buNone/>
            </a:pPr>
            <a:r>
              <a:rPr lang="el-GR" sz="4400" b="1" dirty="0" smtClean="0">
                <a:solidFill>
                  <a:srgbClr val="0B77B6"/>
                </a:solidFill>
                <a:hlinkClick r:id="rId2"/>
              </a:rPr>
              <a:t>Π.Μ.Σ</a:t>
            </a:r>
            <a:r>
              <a:rPr lang="el-GR" sz="4400" b="1" dirty="0" smtClean="0">
                <a:solidFill>
                  <a:srgbClr val="0B77B6"/>
                </a:solidFill>
                <a:hlinkClick r:id="rId2"/>
              </a:rPr>
              <a:t>. Βιοπληροφορική</a:t>
            </a:r>
            <a:r>
              <a:rPr lang="el-GR" sz="4400" b="1" dirty="0" smtClean="0"/>
              <a:t>:</a:t>
            </a:r>
            <a:r>
              <a:rPr lang="el-GR" sz="4400" dirty="0" smtClean="0"/>
              <a:t> Εξειδίκευση υψηλού επιπέδου στη χρησιμοποίηση τεχνικών και μεθόδων της Επιστήμης των Υπολογιστών, της Στατιστικής και των Μαθηματικών για την εξερεύνηση νέων τρόπων προσέγγισης και επίλυσης των βιολογικών προβλημάτων, καθώς και για την καλύτερη αντίληψη βασικών αρχών της Βιολογίας, επειδή οι σύγχρονες βιολογικές έρευνες παράγουν μεγάλα ποσά δεδομένων που απαιτούν ιδιαίτερα εργαλεία για τον χειρισμό, την αποθήκευση, την πρόσβαση, την ανάλυση και την παρουσιασή τους.</a:t>
            </a:r>
          </a:p>
          <a:p>
            <a:pPr indent="342900">
              <a:buNone/>
            </a:pPr>
            <a:r>
              <a:rPr lang="el-GR" sz="4400" b="1" dirty="0" smtClean="0">
                <a:solidFill>
                  <a:srgbClr val="0B77B6"/>
                </a:solidFill>
                <a:hlinkClick r:id="rId3"/>
              </a:rPr>
              <a:t> Δ</a:t>
            </a:r>
            <a:r>
              <a:rPr lang="el-GR" sz="4400" b="1" dirty="0" smtClean="0">
                <a:solidFill>
                  <a:srgbClr val="0B77B6"/>
                </a:solidFill>
                <a:hlinkClick r:id="rId3"/>
              </a:rPr>
              <a:t>ιατμηματικό Π.Μ.Σ. Εφαρμογές της Βιολογίας στην Ιατρική</a:t>
            </a:r>
            <a:r>
              <a:rPr lang="el-GR" sz="4400" b="1" dirty="0" smtClean="0"/>
              <a:t> - σε συνεργασία με την Ιατρική Σχολή:</a:t>
            </a:r>
            <a:r>
              <a:rPr lang="el-GR" sz="4400" dirty="0" smtClean="0"/>
              <a:t>Εξειδικευμένη θεωρητική και πρακτική επιμόρφωση/μετεκπαίδευση πτυχιούχων Βιολογικών και Ιατρικών Επιστημών, καθώς και άλλων συναφών κλάδων πανεπιστημιακής και τεχνολογικής εκπαίδευσης, στα γνωστικά αντικείμενα τα οποία σχετίζονται με παραγωγικές δραστηριότητες που αναπτύσσονταισήμερα ταχύτατα στο χώρο της Βιολογίας και της Ιατρικής, όπως: Μοριακή Διαγνωστική, Ιστολογία, Ανοσοϊστοχημεία, Ανοσοκυτταροχημεία, Ιστοκαλλιέργειες - Κυτταροκαλλιέργειες, Μικροβιολογία - Ιολογία, Ηλεκτρονική Μικροσκοπία και Βιοπληροφορική κ.ά.</a:t>
            </a:r>
          </a:p>
          <a:p>
            <a:pPr indent="342900">
              <a:buNone/>
            </a:pPr>
            <a:r>
              <a:rPr lang="el-GR" sz="4400" b="1" dirty="0" smtClean="0">
                <a:solidFill>
                  <a:srgbClr val="0B77B6"/>
                </a:solidFill>
                <a:hlinkClick r:id="rId4"/>
              </a:rPr>
              <a:t> </a:t>
            </a:r>
            <a:r>
              <a:rPr lang="el-GR" sz="4400" b="1" dirty="0" err="1" smtClean="0">
                <a:solidFill>
                  <a:srgbClr val="0B77B6"/>
                </a:solidFill>
                <a:hlinkClick r:id="rId4"/>
              </a:rPr>
              <a:t>Διατμηματικό</a:t>
            </a:r>
            <a:r>
              <a:rPr lang="el-GR" sz="4400" b="1" dirty="0" smtClean="0">
                <a:solidFill>
                  <a:srgbClr val="0B77B6"/>
                </a:solidFill>
                <a:hlinkClick r:id="rId4"/>
              </a:rPr>
              <a:t> </a:t>
            </a:r>
            <a:r>
              <a:rPr lang="el-GR" sz="4400" b="1" dirty="0" smtClean="0">
                <a:solidFill>
                  <a:srgbClr val="0B77B6"/>
                </a:solidFill>
                <a:hlinkClick r:id="rId4"/>
              </a:rPr>
              <a:t>Π.Μ.Σ. Κλινική Βιοχημεία - Μοριακή Διαγνωστική</a:t>
            </a:r>
            <a:r>
              <a:rPr lang="el-GR" sz="4400" dirty="0" smtClean="0"/>
              <a:t> </a:t>
            </a:r>
            <a:r>
              <a:rPr lang="el-GR" sz="4400" b="1" dirty="0" smtClean="0"/>
              <a:t>- σε συνεργασία με τα Τμήματα Χημείας και Νοσηλευτικής:</a:t>
            </a:r>
            <a:r>
              <a:rPr lang="el-GR" sz="4400" dirty="0" smtClean="0"/>
              <a:t> Υψηλής ποιότητας εξειδικευμένη κατάρτιση νέων επιστημόνων,  μέσω της παροχής πρόσθετων θεωρητικών γνώσεων σε μία ιδιαίτερα δυναμική περιοχή της σύγχρονης επιστήμης και σε συνδυασμό με πρακτική εξάσκηση τόσο σε Πανεπιστημιακά Εργαστήρια, όσο και σε Εργαστήρια Ερευνητικών Κέντρων καθώς και σε εξειδικευμένα Εργαστήρια Νοσοκομειακών Μονάδων και Διαγνωστικών Κέντρων,  με στόχο τη δημιουργία στελεχών τα οποία θα είναι ικανά όχι μόνο να εκμεταλλευτούν τη διεθνή τεχνογνωσία προς το κοινωνικό και οικονομικό όφελος, αλλά και να συμβάλλουν δυναμικά στην ανάπτυξη καινούριας τεχνολογίας στα πλαίσια της έγκαιρης διάγνωσης διαφόρων ασθενειών.</a:t>
            </a:r>
          </a:p>
          <a:p>
            <a:pPr indent="342900">
              <a:buNone/>
            </a:pPr>
            <a:r>
              <a:rPr lang="el-GR" sz="4400" b="1" dirty="0" smtClean="0">
                <a:solidFill>
                  <a:srgbClr val="0B77B6"/>
                </a:solidFill>
                <a:hlinkClick r:id="rId5"/>
              </a:rPr>
              <a:t> </a:t>
            </a:r>
            <a:r>
              <a:rPr lang="el-GR" sz="4400" b="1" dirty="0" smtClean="0">
                <a:solidFill>
                  <a:srgbClr val="0B77B6"/>
                </a:solidFill>
                <a:hlinkClick r:id="rId5"/>
              </a:rPr>
              <a:t>Π.Μ.Σ. Μικροβιακή Βιοτεχνολογία</a:t>
            </a:r>
            <a:r>
              <a:rPr lang="el-GR" sz="4400" b="1" dirty="0" smtClean="0"/>
              <a:t>: </a:t>
            </a:r>
            <a:r>
              <a:rPr lang="el-GR" sz="4400" dirty="0" smtClean="0"/>
              <a:t>Παροχή εξειδικευμένων γνώσεων σε πτυχιούχους πανεπιστημιακής και τεχνολογικής εκπαίδευσης, σχετικά με τη Μοριακή Βιολογία και Γενετική Συστηματική, την Οικολογία, τη Φυσιολογία και τη Βιοχημεία των Μικροοργανισμών, την Περιβαλλοντική και Κλινική Μικροβιολογία και την Μικροβιολογία Τροφίμων, προκειμένου: α) να εξοικειωθούν με μικροβιολογικές μοριακές τεχνικές και μεθόδους χειρισμού περιβαλλοντικών μικροβιολογικών δειγμάτων, β) να κατανόησουν θέματα που αφορούν στη θρέψη, στο μεταβολισμό, στις τεχνικές αύξησης, στα μαθηματικά πρότυπα και στους παράγοντες περιβάλλοντος που επιδρούν στην ανάπτυξη των μικροοργανισμών, γ) να έρθουν σε επαφή με την πολυπλοκότητα του μικροβιακού κόσμου και την έννοια της βιοποικιλότητας και δ) να γνωρίσουν πρακτικές και μεθόδους που αφορούν εφαρμογές της μικροβιολογίας στην καθημερινή ζωή και τη βιομηχανία.</a:t>
            </a:r>
          </a:p>
          <a:p>
            <a:pPr indent="342900">
              <a:buNone/>
            </a:pPr>
            <a:r>
              <a:rPr lang="el-GR" sz="4400" b="1" dirty="0" smtClean="0">
                <a:solidFill>
                  <a:srgbClr val="0B77B6"/>
                </a:solidFill>
                <a:hlinkClick r:id="rId6"/>
              </a:rPr>
              <a:t>Π.Μ.Σ. Σύγχρονες Τάσεις της Διδακτικής των Βιολογικών Μαθημάτων με Νέες Τεχνολογίες</a:t>
            </a:r>
            <a:r>
              <a:rPr lang="el-GR" sz="4400" b="1" dirty="0" smtClean="0"/>
              <a:t>: </a:t>
            </a:r>
            <a:r>
              <a:rPr lang="el-GR" sz="4400" dirty="0" smtClean="0"/>
              <a:t>Υψηλού επιπέδου</a:t>
            </a:r>
            <a:r>
              <a:rPr lang="el-GR" sz="4400" b="1" dirty="0" smtClean="0"/>
              <a:t> </a:t>
            </a:r>
            <a:r>
              <a:rPr lang="el-GR" sz="4400" dirty="0" smtClean="0"/>
              <a:t>επιμόρφωση αποφοίτων πανεπιστημιακής και τεχνολογικής εκπαίδευσης σε αντικείμενα σχετικά με παραγωγικές δραστηριότητες που αναπτύσσονται σήμερα ταχύτατα στο χώρο της εκπαίδευσης. Τα διδασκόμενα μαθήματα καλύπτουν γνωστικά αντικείμενα τα οποία σχετίζονται με τη Βιολογία, τη Μεθοδολογία Έρευνας και τη Στατιστική, την Περιβαλλοντική Εκπαίδευση, τη Διδακτική με Νέες Τεχνολογίες, την Ψυχοπαιδαγωγική βάση της διδασκαλίας, τη Γενετική Τεχνογνωσία και τα θεμελιώδη δικαιώματα του ατόμου σύμφωνα με τις αρχές της Βιοηθικής και περιλαμβάνουν διαλέξεις και εργαστηριακές ασκήσεις, καθώς και παρουσιάσεις εκπαιδευομένων με πολυμέσα.</a:t>
            </a:r>
          </a:p>
          <a:p>
            <a:pPr indent="342900" algn="just">
              <a:buNone/>
            </a:pPr>
            <a:r>
              <a:rPr lang="el-GR" sz="4400" b="1" dirty="0" err="1" smtClean="0">
                <a:solidFill>
                  <a:srgbClr val="0B77B6"/>
                </a:solidFill>
                <a:hlinkClick r:id="rId7"/>
              </a:rPr>
              <a:t>Διατμηματικό</a:t>
            </a:r>
            <a:r>
              <a:rPr lang="el-GR" sz="4400" b="1" dirty="0" smtClean="0">
                <a:solidFill>
                  <a:srgbClr val="0B77B6"/>
                </a:solidFill>
                <a:hlinkClick r:id="rId7"/>
              </a:rPr>
              <a:t> </a:t>
            </a:r>
            <a:r>
              <a:rPr lang="el-GR" sz="4400" b="1" dirty="0" smtClean="0">
                <a:solidFill>
                  <a:srgbClr val="0B77B6"/>
                </a:solidFill>
                <a:hlinkClick r:id="rId7"/>
              </a:rPr>
              <a:t>Π.Μ.Σ. στην Ωκεανογραφία</a:t>
            </a:r>
            <a:r>
              <a:rPr lang="el-GR" sz="4400" b="1" dirty="0" smtClean="0"/>
              <a:t> - σε συνεργασία με τα Τμήματα Γεωλογίας &amp; Γεωπεριβάλλοντος, Φυσικής και Χημείας: </a:t>
            </a:r>
            <a:r>
              <a:rPr lang="el-GR" sz="4400" dirty="0" smtClean="0"/>
              <a:t>Υψηλής ποιότητας εκπαίδευση και κατάρτιση επιστημόνων ειδικών να ασχοληθούν με τη μελέτη, τη διαχείριση και την προστασία του θαλάσσιου περιβάλλοντος, ικανών να συμβάλλουν στην ανάπτυξη της Ωκεανογραφικής Επιστήμης και να καλύψουν τις σχετικές απαιτήσεις τόσο στην Ελλάδα όσο και στον ευρωπαϊκό και διεθνή χώρο, δεδομένου ότι η στελέχωση των διαφόρων υπηρεσιών με ειδικούς επιστήμονες είναι αναγκαία, κυρίως σε παράκτιες και νησιωτικές περιοχές, ώστε να προωθηθεί η εκτέλεση έργων, η προώθηση ερευνητικών προγραμμάτων, ο έλεγχος της θαλάσσιας ρύπανσης και η σωστή διαχείριση του θαλάσσιου πλούτου.</a:t>
            </a:r>
          </a:p>
          <a:p>
            <a:endParaRPr lang="el-GR" sz="4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 Θέση περιεχομένου"/>
          <p:cNvGraphicFramePr>
            <a:graphicFrameLocks noGrp="1"/>
          </p:cNvGraphicFramePr>
          <p:nvPr>
            <p:ph idx="1"/>
          </p:nvPr>
        </p:nvGraphicFramePr>
        <p:xfrm>
          <a:off x="395536" y="2780928"/>
          <a:ext cx="8291264" cy="37890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 Ορθογώνιο"/>
          <p:cNvSpPr/>
          <p:nvPr/>
        </p:nvSpPr>
        <p:spPr>
          <a:xfrm>
            <a:off x="395536" y="188640"/>
            <a:ext cx="7992888" cy="2185214"/>
          </a:xfrm>
          <a:prstGeom prst="rect">
            <a:avLst/>
          </a:prstGeom>
        </p:spPr>
        <p:txBody>
          <a:bodyPr wrap="square">
            <a:spAutoFit/>
          </a:bodyPr>
          <a:lstStyle/>
          <a:p>
            <a:pPr>
              <a:buNone/>
            </a:pPr>
            <a:r>
              <a:rPr lang="en-US" sz="2800" b="1" dirty="0" smtClean="0"/>
              <a:t> </a:t>
            </a:r>
            <a:r>
              <a:rPr lang="el-GR" sz="2800" b="1" dirty="0" smtClean="0"/>
              <a:t>Χώροι εργασίας</a:t>
            </a:r>
            <a:endParaRPr lang="el-GR" sz="2800" dirty="0" smtClean="0"/>
          </a:p>
          <a:p>
            <a:pPr>
              <a:buNone/>
            </a:pPr>
            <a:r>
              <a:rPr lang="en-US" dirty="0" smtClean="0"/>
              <a:t> </a:t>
            </a:r>
            <a:r>
              <a:rPr lang="el-GR" dirty="0" smtClean="0"/>
              <a:t>Ο βιολόγος μπορεί να απασχοληθεί σε πολλούς τομείς. Άλλωστε ως επιστήμη η Βιολογία μελετά τη λειτουργία των έμβιων οργανισμών. Ένας βιολόγος μπορεί να εργαστεί σε ένα νοσοκομείο, έχει όμως και τη δυνατότητα να ασχοληθεί σε εταιρείες τροφίμων ή και με τις ιχθυοκαλλιέργειες. Χαρακτηριστικά παραθέτουμε σχετική αναφορά του γραφείου διασύνδεσης του Πανεπιστημίου Κρήτη για τους τομείς απορρόφησης:</a:t>
            </a:r>
            <a:endParaRPr lang="el-G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 Ορθογώνιο"/>
          <p:cNvSpPr/>
          <p:nvPr/>
        </p:nvSpPr>
        <p:spPr>
          <a:xfrm>
            <a:off x="611560" y="5085184"/>
            <a:ext cx="8280920" cy="307777"/>
          </a:xfrm>
          <a:prstGeom prst="rect">
            <a:avLst/>
          </a:prstGeom>
        </p:spPr>
        <p:txBody>
          <a:bodyPr wrap="square">
            <a:spAutoFit/>
          </a:bodyPr>
          <a:lstStyle/>
          <a:p>
            <a:pPr algn="just"/>
            <a:r>
              <a:rPr lang="el-GR" sz="1400" dirty="0" smtClean="0"/>
              <a:t>.</a:t>
            </a:r>
            <a:endParaRPr lang="el-GR" sz="1400" dirty="0"/>
          </a:p>
        </p:txBody>
      </p:sp>
      <p:graphicFrame>
        <p:nvGraphicFramePr>
          <p:cNvPr id="11" name="10 - Διάγραμμα"/>
          <p:cNvGraphicFramePr/>
          <p:nvPr/>
        </p:nvGraphicFramePr>
        <p:xfrm>
          <a:off x="251520" y="908720"/>
          <a:ext cx="8064896" cy="33123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6 - Διάγραμμα"/>
          <p:cNvGraphicFramePr/>
          <p:nvPr/>
        </p:nvGraphicFramePr>
        <p:xfrm>
          <a:off x="179512" y="188640"/>
          <a:ext cx="8712968" cy="3600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7 - Διάγραμμα"/>
          <p:cNvGraphicFramePr/>
          <p:nvPr/>
        </p:nvGraphicFramePr>
        <p:xfrm>
          <a:off x="323528" y="4437112"/>
          <a:ext cx="8064896" cy="1512167"/>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142</TotalTime>
  <Words>636</Words>
  <Application>Microsoft Office PowerPoint</Application>
  <PresentationFormat>Προβολή στην οθόνη (4:3)</PresentationFormat>
  <Paragraphs>102</Paragraphs>
  <Slides>8</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8</vt:i4>
      </vt:variant>
    </vt:vector>
  </HeadingPairs>
  <TitlesOfParts>
    <vt:vector size="9" baseType="lpstr">
      <vt:lpstr>Θέμα του Office</vt:lpstr>
      <vt:lpstr>Διαφάνεια 1</vt:lpstr>
      <vt:lpstr>ΒΙΟΛΟΓΙΑ</vt:lpstr>
      <vt:lpstr>Βάσεις σχολών 2014</vt:lpstr>
      <vt:lpstr>Πρόγραμμα πτυχιακών σπουδών τμήματος Βιολογίας</vt:lpstr>
      <vt:lpstr> Πρόγραμμα μεταπτυχιακών σπουδών τμήματος Βιολογίας</vt:lpstr>
      <vt:lpstr>Διαφάνεια 6</vt:lpstr>
      <vt:lpstr>Διαφάνεια 7</vt:lpstr>
      <vt:lpstr>Διαφάνεια 8</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ΒΙΟΛΟΓΙΑ</dc:title>
  <dc:creator>Αλεξάνδρα</dc:creator>
  <cp:lastModifiedBy>11gym</cp:lastModifiedBy>
  <cp:revision>24</cp:revision>
  <dcterms:created xsi:type="dcterms:W3CDTF">2015-02-10T16:57:24Z</dcterms:created>
  <dcterms:modified xsi:type="dcterms:W3CDTF">2015-03-04T08:33:36Z</dcterms:modified>
</cp:coreProperties>
</file>