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2"/>
  </p:notesMasterIdLst>
  <p:sldIdLst>
    <p:sldId id="256" r:id="rId2"/>
    <p:sldId id="257" r:id="rId3"/>
    <p:sldId id="258" r:id="rId4"/>
    <p:sldId id="259" r:id="rId5"/>
    <p:sldId id="260" r:id="rId6"/>
    <p:sldId id="261" r:id="rId7"/>
    <p:sldId id="262" r:id="rId8"/>
    <p:sldId id="264" r:id="rId9"/>
    <p:sldId id="265" r:id="rId10"/>
    <p:sldId id="263"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B2E484-4C16-453A-932F-B5C9CDFB826E}" type="datetimeFigureOut">
              <a:rPr lang="el-GR"/>
              <a:t>14/2/2015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EB7F81-3FC1-47EB-8862-9C82D227B383}" type="slidenum">
              <a:rPr lang="el-GR"/>
              <a:t>‹#›</a:t>
            </a:fld>
            <a:endParaRPr lang="el-GR"/>
          </a:p>
        </p:txBody>
      </p:sp>
    </p:spTree>
    <p:extLst>
      <p:ext uri="{BB962C8B-B14F-4D97-AF65-F5344CB8AC3E}">
        <p14:creationId xmlns:p14="http://schemas.microsoft.com/office/powerpoint/2010/main" val="2250335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1EB7F81-3FC1-47EB-8862-9C82D227B383}" type="slidenum">
              <a:rPr lang="el-GR"/>
              <a:t>1</a:t>
            </a:fld>
            <a:endParaRPr lang="el-GR"/>
          </a:p>
        </p:txBody>
      </p:sp>
    </p:spTree>
    <p:extLst>
      <p:ext uri="{BB962C8B-B14F-4D97-AF65-F5344CB8AC3E}">
        <p14:creationId xmlns:p14="http://schemas.microsoft.com/office/powerpoint/2010/main" val="733511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1EB7F81-3FC1-47EB-8862-9C82D227B383}" type="slidenum">
              <a:rPr lang="el-GR"/>
              <a:t>10</a:t>
            </a:fld>
            <a:endParaRPr lang="el-GR"/>
          </a:p>
        </p:txBody>
      </p:sp>
    </p:spTree>
    <p:extLst>
      <p:ext uri="{BB962C8B-B14F-4D97-AF65-F5344CB8AC3E}">
        <p14:creationId xmlns:p14="http://schemas.microsoft.com/office/powerpoint/2010/main" val="79263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1EB7F81-3FC1-47EB-8862-9C82D227B383}" type="slidenum">
              <a:rPr lang="el-GR"/>
              <a:t>2</a:t>
            </a:fld>
            <a:endParaRPr lang="el-GR"/>
          </a:p>
        </p:txBody>
      </p:sp>
    </p:spTree>
    <p:extLst>
      <p:ext uri="{BB962C8B-B14F-4D97-AF65-F5344CB8AC3E}">
        <p14:creationId xmlns:p14="http://schemas.microsoft.com/office/powerpoint/2010/main" val="456348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1EB7F81-3FC1-47EB-8862-9C82D227B383}" type="slidenum">
              <a:rPr lang="el-GR"/>
              <a:t>3</a:t>
            </a:fld>
            <a:endParaRPr lang="el-GR"/>
          </a:p>
        </p:txBody>
      </p:sp>
    </p:spTree>
    <p:extLst>
      <p:ext uri="{BB962C8B-B14F-4D97-AF65-F5344CB8AC3E}">
        <p14:creationId xmlns:p14="http://schemas.microsoft.com/office/powerpoint/2010/main" val="1941994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1EB7F81-3FC1-47EB-8862-9C82D227B383}" type="slidenum">
              <a:rPr lang="el-GR"/>
              <a:t>4</a:t>
            </a:fld>
            <a:endParaRPr lang="el-GR"/>
          </a:p>
        </p:txBody>
      </p:sp>
    </p:spTree>
    <p:extLst>
      <p:ext uri="{BB962C8B-B14F-4D97-AF65-F5344CB8AC3E}">
        <p14:creationId xmlns:p14="http://schemas.microsoft.com/office/powerpoint/2010/main" val="3871523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1EB7F81-3FC1-47EB-8862-9C82D227B383}" type="slidenum">
              <a:rPr lang="el-GR"/>
              <a:t>5</a:t>
            </a:fld>
            <a:endParaRPr lang="el-GR"/>
          </a:p>
        </p:txBody>
      </p:sp>
    </p:spTree>
    <p:extLst>
      <p:ext uri="{BB962C8B-B14F-4D97-AF65-F5344CB8AC3E}">
        <p14:creationId xmlns:p14="http://schemas.microsoft.com/office/powerpoint/2010/main" val="3020031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1EB7F81-3FC1-47EB-8862-9C82D227B383}" type="slidenum">
              <a:rPr lang="el-GR"/>
              <a:t>6</a:t>
            </a:fld>
            <a:endParaRPr lang="el-GR"/>
          </a:p>
        </p:txBody>
      </p:sp>
    </p:spTree>
    <p:extLst>
      <p:ext uri="{BB962C8B-B14F-4D97-AF65-F5344CB8AC3E}">
        <p14:creationId xmlns:p14="http://schemas.microsoft.com/office/powerpoint/2010/main" val="1727895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1EB7F81-3FC1-47EB-8862-9C82D227B383}" type="slidenum">
              <a:rPr lang="el-GR"/>
              <a:t>7</a:t>
            </a:fld>
            <a:endParaRPr lang="el-GR"/>
          </a:p>
        </p:txBody>
      </p:sp>
    </p:spTree>
    <p:extLst>
      <p:ext uri="{BB962C8B-B14F-4D97-AF65-F5344CB8AC3E}">
        <p14:creationId xmlns:p14="http://schemas.microsoft.com/office/powerpoint/2010/main" val="3547878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1EB7F81-3FC1-47EB-8862-9C82D227B383}" type="slidenum">
              <a:rPr lang="el-GR"/>
              <a:t>8</a:t>
            </a:fld>
            <a:endParaRPr lang="el-GR"/>
          </a:p>
        </p:txBody>
      </p:sp>
    </p:spTree>
    <p:extLst>
      <p:ext uri="{BB962C8B-B14F-4D97-AF65-F5344CB8AC3E}">
        <p14:creationId xmlns:p14="http://schemas.microsoft.com/office/powerpoint/2010/main" val="4233882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1EB7F81-3FC1-47EB-8862-9C82D227B383}" type="slidenum">
              <a:rPr lang="el-GR"/>
              <a:t>9</a:t>
            </a:fld>
            <a:endParaRPr lang="el-GR"/>
          </a:p>
        </p:txBody>
      </p:sp>
    </p:spTree>
    <p:extLst>
      <p:ext uri="{BB962C8B-B14F-4D97-AF65-F5344CB8AC3E}">
        <p14:creationId xmlns:p14="http://schemas.microsoft.com/office/powerpoint/2010/main" val="261617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dirty="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0856D8F-91EE-4453-95A4-0BDB849B05F6}" type="datetimeFigureOut">
              <a:rPr lang="el-GR" smtClean="0"/>
              <a:t>14/2/2015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346718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dirty="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Επεξεργασία στυλ υποδείγματος κειμένου</a:t>
            </a:r>
          </a:p>
        </p:txBody>
      </p:sp>
      <p:sp>
        <p:nvSpPr>
          <p:cNvPr id="4" name="Date Placeholder 3"/>
          <p:cNvSpPr>
            <a:spLocks noGrp="1"/>
          </p:cNvSpPr>
          <p:nvPr>
            <p:ph type="dt" sz="half" idx="10"/>
          </p:nvPr>
        </p:nvSpPr>
        <p:spPr/>
        <p:txBody>
          <a:bodyPr/>
          <a:lstStyle/>
          <a:p>
            <a:fld id="{A0856D8F-91EE-4453-95A4-0BDB849B05F6}" type="datetimeFigureOut">
              <a:rPr lang="el-GR" smtClean="0"/>
              <a:t>14/2/2015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3130187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dirty="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dirty="0"/>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Επεξεργασία στυλ υποδείγματος κειμένου</a:t>
            </a:r>
          </a:p>
        </p:txBody>
      </p:sp>
      <p:sp>
        <p:nvSpPr>
          <p:cNvPr id="4" name="Date Placeholder 3"/>
          <p:cNvSpPr>
            <a:spLocks noGrp="1"/>
          </p:cNvSpPr>
          <p:nvPr>
            <p:ph type="dt" sz="half" idx="10"/>
          </p:nvPr>
        </p:nvSpPr>
        <p:spPr/>
        <p:txBody>
          <a:bodyPr/>
          <a:lstStyle/>
          <a:p>
            <a:fld id="{A0856D8F-91EE-4453-95A4-0BDB849B05F6}" type="datetimeFigureOut">
              <a:rPr lang="el-GR" smtClean="0"/>
              <a:t>14/2/2015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53669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dirty="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Επεξεργασία στυλ υποδείγματος κειμένου</a:t>
            </a:r>
          </a:p>
        </p:txBody>
      </p:sp>
      <p:sp>
        <p:nvSpPr>
          <p:cNvPr id="4" name="Date Placeholder 3"/>
          <p:cNvSpPr>
            <a:spLocks noGrp="1"/>
          </p:cNvSpPr>
          <p:nvPr>
            <p:ph type="dt" sz="half" idx="10"/>
          </p:nvPr>
        </p:nvSpPr>
        <p:spPr/>
        <p:txBody>
          <a:bodyPr/>
          <a:lstStyle/>
          <a:p>
            <a:fld id="{A0856D8F-91EE-4453-95A4-0BDB849B05F6}" type="datetimeFigureOut">
              <a:rPr lang="el-GR" smtClean="0"/>
              <a:t>14/2/2015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1379643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dirty="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dirty="0"/>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Επεξεργασία στυλ υποδείγματος κειμένου</a:t>
            </a:r>
          </a:p>
        </p:txBody>
      </p:sp>
      <p:sp>
        <p:nvSpPr>
          <p:cNvPr id="4" name="Date Placeholder 3"/>
          <p:cNvSpPr>
            <a:spLocks noGrp="1"/>
          </p:cNvSpPr>
          <p:nvPr>
            <p:ph type="dt" sz="half" idx="10"/>
          </p:nvPr>
        </p:nvSpPr>
        <p:spPr/>
        <p:txBody>
          <a:bodyPr/>
          <a:lstStyle/>
          <a:p>
            <a:fld id="{A0856D8F-91EE-4453-95A4-0BDB849B05F6}" type="datetimeFigureOut">
              <a:rPr lang="el-GR" smtClean="0"/>
              <a:t>14/2/2015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79115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dirty="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dirty="0"/>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Επεξεργασία στυλ υποδείγματος κειμένου</a:t>
            </a:r>
          </a:p>
        </p:txBody>
      </p:sp>
      <p:sp>
        <p:nvSpPr>
          <p:cNvPr id="4" name="Date Placeholder 3"/>
          <p:cNvSpPr>
            <a:spLocks noGrp="1"/>
          </p:cNvSpPr>
          <p:nvPr>
            <p:ph type="dt" sz="half" idx="10"/>
          </p:nvPr>
        </p:nvSpPr>
        <p:spPr/>
        <p:txBody>
          <a:bodyPr/>
          <a:lstStyle/>
          <a:p>
            <a:fld id="{A0856D8F-91EE-4453-95A4-0BDB849B05F6}" type="datetimeFigureOut">
              <a:rPr lang="el-GR" smtClean="0"/>
              <a:t>14/2/2015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1884930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Date Placeholder 3"/>
          <p:cNvSpPr>
            <a:spLocks noGrp="1"/>
          </p:cNvSpPr>
          <p:nvPr>
            <p:ph type="dt" sz="half" idx="10"/>
          </p:nvPr>
        </p:nvSpPr>
        <p:spPr/>
        <p:txBody>
          <a:bodyPr/>
          <a:lstStyle/>
          <a:p>
            <a:fld id="{A0856D8F-91EE-4453-95A4-0BDB849B05F6}" type="datetimeFigureOut">
              <a:rPr lang="el-GR" smtClean="0"/>
              <a:t>14/2/2015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3135486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dirty="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Date Placeholder 3"/>
          <p:cNvSpPr>
            <a:spLocks noGrp="1"/>
          </p:cNvSpPr>
          <p:nvPr>
            <p:ph type="dt" sz="half" idx="10"/>
          </p:nvPr>
        </p:nvSpPr>
        <p:spPr/>
        <p:txBody>
          <a:bodyPr/>
          <a:lstStyle/>
          <a:p>
            <a:fld id="{A0856D8F-91EE-4453-95A4-0BDB849B05F6}" type="datetimeFigureOut">
              <a:rPr lang="el-GR" smtClean="0"/>
              <a:t>14/2/2015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758586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dirty="0"/>
              <a:t>Στυλ κύριου τίτλου</a:t>
            </a:r>
            <a:endParaRPr lang="en-US" dirty="0"/>
          </a:p>
        </p:txBody>
      </p:sp>
      <p:sp>
        <p:nvSpPr>
          <p:cNvPr id="3" name="Content Placeholder 2"/>
          <p:cNvSpPr>
            <a:spLocks noGrp="1"/>
          </p:cNvSpPr>
          <p:nvPr>
            <p:ph idx="1"/>
          </p:nvPr>
        </p:nvSpPr>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Date Placeholder 3"/>
          <p:cNvSpPr>
            <a:spLocks noGrp="1"/>
          </p:cNvSpPr>
          <p:nvPr>
            <p:ph type="dt" sz="half" idx="10"/>
          </p:nvPr>
        </p:nvSpPr>
        <p:spPr/>
        <p:txBody>
          <a:bodyPr/>
          <a:lstStyle/>
          <a:p>
            <a:fld id="{A0856D8F-91EE-4453-95A4-0BDB849B05F6}" type="datetimeFigureOut">
              <a:rPr lang="el-GR" smtClean="0"/>
              <a:t>14/2/2015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3114878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dirty="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Επεξεργασία στυλ υποδείγματος κειμένου</a:t>
            </a:r>
          </a:p>
        </p:txBody>
      </p:sp>
      <p:sp>
        <p:nvSpPr>
          <p:cNvPr id="4" name="Date Placeholder 3"/>
          <p:cNvSpPr>
            <a:spLocks noGrp="1"/>
          </p:cNvSpPr>
          <p:nvPr>
            <p:ph type="dt" sz="half" idx="10"/>
          </p:nvPr>
        </p:nvSpPr>
        <p:spPr/>
        <p:txBody>
          <a:bodyPr/>
          <a:lstStyle/>
          <a:p>
            <a:fld id="{A0856D8F-91EE-4453-95A4-0BDB849B05F6}" type="datetimeFigureOut">
              <a:rPr lang="el-GR" smtClean="0"/>
              <a:t>14/2/2015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160083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5" name="Date Placeholder 4"/>
          <p:cNvSpPr>
            <a:spLocks noGrp="1"/>
          </p:cNvSpPr>
          <p:nvPr>
            <p:ph type="dt" sz="half" idx="10"/>
          </p:nvPr>
        </p:nvSpPr>
        <p:spPr/>
        <p:txBody>
          <a:bodyPr/>
          <a:lstStyle/>
          <a:p>
            <a:fld id="{A0856D8F-91EE-4453-95A4-0BDB849B05F6}" type="datetimeFigureOut">
              <a:rPr lang="el-GR" smtClean="0"/>
              <a:t>14/2/2015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3041904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dirty="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dirty="0"/>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dirty="0"/>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7" name="Date Placeholder 6"/>
          <p:cNvSpPr>
            <a:spLocks noGrp="1"/>
          </p:cNvSpPr>
          <p:nvPr>
            <p:ph type="dt" sz="half" idx="10"/>
          </p:nvPr>
        </p:nvSpPr>
        <p:spPr/>
        <p:txBody>
          <a:bodyPr/>
          <a:lstStyle/>
          <a:p>
            <a:fld id="{A0856D8F-91EE-4453-95A4-0BDB849B05F6}" type="datetimeFigureOut">
              <a:rPr lang="el-GR" smtClean="0"/>
              <a:t>14/2/2015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789119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dirty="0"/>
              <a:t>Στυλ κύριου τίτλου</a:t>
            </a:r>
            <a:endParaRPr lang="en-US" dirty="0"/>
          </a:p>
        </p:txBody>
      </p:sp>
      <p:sp>
        <p:nvSpPr>
          <p:cNvPr id="3" name="Date Placeholder 2"/>
          <p:cNvSpPr>
            <a:spLocks noGrp="1"/>
          </p:cNvSpPr>
          <p:nvPr>
            <p:ph type="dt" sz="half" idx="10"/>
          </p:nvPr>
        </p:nvSpPr>
        <p:spPr/>
        <p:txBody>
          <a:bodyPr/>
          <a:lstStyle/>
          <a:p>
            <a:fld id="{A0856D8F-91EE-4453-95A4-0BDB849B05F6}" type="datetimeFigureOut">
              <a:rPr lang="el-GR" smtClean="0"/>
              <a:t>14/2/2015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1035512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56D8F-91EE-4453-95A4-0BDB849B05F6}" type="datetimeFigureOut">
              <a:rPr lang="el-GR" smtClean="0"/>
              <a:t>14/2/2015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263993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dirty="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dirty="0"/>
              <a:t>Επεξεργασία στυλ υποδείγματος κειμένου</a:t>
            </a:r>
          </a:p>
        </p:txBody>
      </p:sp>
      <p:sp>
        <p:nvSpPr>
          <p:cNvPr id="5" name="Date Placeholder 4"/>
          <p:cNvSpPr>
            <a:spLocks noGrp="1"/>
          </p:cNvSpPr>
          <p:nvPr>
            <p:ph type="dt" sz="half" idx="10"/>
          </p:nvPr>
        </p:nvSpPr>
        <p:spPr/>
        <p:txBody>
          <a:bodyPr/>
          <a:lstStyle/>
          <a:p>
            <a:fld id="{A0856D8F-91EE-4453-95A4-0BDB849B05F6}" type="datetimeFigureOut">
              <a:rPr lang="el-GR" smtClean="0"/>
              <a:t>14/2/2015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3141295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dirty="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Επεξεργασία στυλ υποδείγματος κειμένου</a:t>
            </a:r>
          </a:p>
        </p:txBody>
      </p:sp>
      <p:sp>
        <p:nvSpPr>
          <p:cNvPr id="5" name="Date Placeholder 4"/>
          <p:cNvSpPr>
            <a:spLocks noGrp="1"/>
          </p:cNvSpPr>
          <p:nvPr>
            <p:ph type="dt" sz="half" idx="10"/>
          </p:nvPr>
        </p:nvSpPr>
        <p:spPr/>
        <p:txBody>
          <a:bodyPr/>
          <a:lstStyle/>
          <a:p>
            <a:fld id="{A0856D8F-91EE-4453-95A4-0BDB849B05F6}" type="datetimeFigureOut">
              <a:rPr lang="el-GR" smtClean="0"/>
              <a:t>14/2/2015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A6D4B7E-D627-4C48-880E-45C4E487A6A5}" type="slidenum">
              <a:rPr lang="el-GR" smtClean="0"/>
              <a:t>‹#›</a:t>
            </a:fld>
            <a:endParaRPr lang="el-GR"/>
          </a:p>
        </p:txBody>
      </p:sp>
    </p:spTree>
    <p:extLst>
      <p:ext uri="{BB962C8B-B14F-4D97-AF65-F5344CB8AC3E}">
        <p14:creationId xmlns:p14="http://schemas.microsoft.com/office/powerpoint/2010/main" val="1769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dirty="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856D8F-91EE-4453-95A4-0BDB849B05F6}" type="datetimeFigureOut">
              <a:rPr lang="el-GR" smtClean="0"/>
              <a:t>14/2/2015</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A6D4B7E-D627-4C48-880E-45C4E487A6A5}" type="slidenum">
              <a:rPr lang="el-GR" smtClean="0"/>
              <a:t>‹#›</a:t>
            </a:fld>
            <a:endParaRPr lang="el-GR"/>
          </a:p>
        </p:txBody>
      </p:sp>
    </p:spTree>
    <p:extLst>
      <p:ext uri="{BB962C8B-B14F-4D97-AF65-F5344CB8AC3E}">
        <p14:creationId xmlns:p14="http://schemas.microsoft.com/office/powerpoint/2010/main" val="27078081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noFill/>
          <a:ln>
            <a:noFill/>
          </a:ln>
        </p:spPr>
        <p:style>
          <a:lnRef idx="2">
            <a:schemeClr val="dk1"/>
          </a:lnRef>
          <a:fillRef idx="1">
            <a:schemeClr val="lt1"/>
          </a:fillRef>
          <a:effectRef idx="0">
            <a:schemeClr val="dk1"/>
          </a:effectRef>
          <a:fontRef idx="minor">
            <a:schemeClr val="dk1"/>
          </a:fontRef>
        </p:style>
        <p:txBody>
          <a:bodyPr/>
          <a:lstStyle/>
          <a:p>
            <a:pPr algn="ctr"/>
            <a:r>
              <a:rPr lang="el-GR" sz="4800">
                <a:latin typeface="Corbel"/>
              </a:rPr>
              <a:t>ΙΑΤΡΟΣ - ΜΙΚΡΟΒΙΟΛΟΓΟΣ</a:t>
            </a:r>
            <a:r>
              <a:rPr lang="el-GR">
                <a:latin typeface="Corbel"/>
              </a:rPr>
              <a:t> </a:t>
            </a:r>
          </a:p>
        </p:txBody>
      </p:sp>
      <p:sp>
        <p:nvSpPr>
          <p:cNvPr id="3" name="Υπότιτλος 2"/>
          <p:cNvSpPr>
            <a:spLocks noGrp="1"/>
          </p:cNvSpPr>
          <p:nvPr>
            <p:ph type="subTitle" idx="1"/>
          </p:nvPr>
        </p:nvSpPr>
        <p:spPr/>
        <p:txBody>
          <a:bodyPr>
            <a:normAutofit/>
          </a:bodyPr>
          <a:lstStyle/>
          <a:p>
            <a:r>
              <a:rPr lang="el-GR">
                <a:latin typeface="Corbel"/>
              </a:rPr>
              <a:t>Βασιλική Γιαννοπούλου   Γ1</a:t>
            </a:r>
          </a:p>
        </p:txBody>
      </p:sp>
    </p:spTree>
    <p:extLst>
      <p:ext uri="{BB962C8B-B14F-4D97-AF65-F5344CB8AC3E}">
        <p14:creationId xmlns:p14="http://schemas.microsoft.com/office/powerpoint/2010/main" val="2645678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4400">
                <a:latin typeface="Corbel"/>
              </a:rPr>
              <a:t>ΤΕΛΟΣ </a:t>
            </a:r>
          </a:p>
        </p:txBody>
      </p:sp>
      <p:pic>
        <p:nvPicPr>
          <p:cNvPr id="4" name="Θέση περιεχομένου 3" descr="78454582.jpg"/>
          <p:cNvPicPr>
            <a:picLocks noGrp="1" noChangeAspect="1"/>
          </p:cNvPicPr>
          <p:nvPr>
            <p:ph idx="1"/>
          </p:nvPr>
        </p:nvPicPr>
        <p:blipFill>
          <a:blip r:embed="rId3"/>
          <a:stretch>
            <a:fillRect/>
          </a:stretch>
        </p:blipFill>
        <p:spPr>
          <a:xfrm>
            <a:off x="3485356" y="2196306"/>
            <a:ext cx="2981325" cy="3810000"/>
          </a:xfrm>
        </p:spPr>
      </p:pic>
    </p:spTree>
    <p:extLst>
      <p:ext uri="{BB962C8B-B14F-4D97-AF65-F5344CB8AC3E}">
        <p14:creationId xmlns:p14="http://schemas.microsoft.com/office/powerpoint/2010/main" val="420052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bg1"/>
          </a:solidFill>
          <a:ln>
            <a:noFill/>
          </a:ln>
        </p:spPr>
        <p:style>
          <a:lnRef idx="2">
            <a:schemeClr val="dk1"/>
          </a:lnRef>
          <a:fillRef idx="1">
            <a:schemeClr val="lt1"/>
          </a:fillRef>
          <a:effectRef idx="0">
            <a:schemeClr val="dk1"/>
          </a:effectRef>
          <a:fontRef idx="minor">
            <a:schemeClr val="dk1"/>
          </a:fontRef>
        </p:style>
        <p:txBody>
          <a:bodyPr/>
          <a:lstStyle/>
          <a:p>
            <a:pPr algn="ctr"/>
            <a:r>
              <a:rPr lang="el-GR" sz="4800">
                <a:solidFill>
                  <a:srgbClr val="90C226"/>
                </a:solidFill>
                <a:latin typeface="Corbel"/>
              </a:rPr>
              <a:t>ΙΑΤΡΙΚΗ</a:t>
            </a:r>
            <a:r>
              <a:rPr lang="el-GR" sz="4800">
                <a:solidFill>
                  <a:srgbClr val="6C911C"/>
                </a:solidFill>
                <a:latin typeface="Corbel"/>
              </a:rPr>
              <a:t> </a:t>
            </a:r>
          </a:p>
        </p:txBody>
      </p:sp>
      <p:sp>
        <p:nvSpPr>
          <p:cNvPr id="3" name="Θέση περιεχομένου 2"/>
          <p:cNvSpPr>
            <a:spLocks noGrp="1"/>
          </p:cNvSpPr>
          <p:nvPr>
            <p:ph idx="1"/>
          </p:nvPr>
        </p:nvSpPr>
        <p:spPr/>
        <p:txBody>
          <a:bodyPr/>
          <a:lstStyle/>
          <a:p>
            <a:r>
              <a:rPr lang="el-GR" sz="2400">
                <a:solidFill>
                  <a:srgbClr val="000000"/>
                </a:solidFill>
                <a:latin typeface="Trebuchet MS" charset="0"/>
              </a:rPr>
              <a:t>Ιατρική είναι η επιστήμη που εξετάζει τον άνθρωπο, με στόχο τη διατήρηση ή την αποκατάσταση της Υγείας του.</a:t>
            </a:r>
            <a:r>
              <a:rPr lang="el-GR">
                <a:solidFill>
                  <a:srgbClr val="2B2B2B"/>
                </a:solidFill>
                <a:latin typeface="Trebuchet MS" charset="0"/>
              </a:rPr>
              <a:t/>
            </a:r>
            <a:br>
              <a:rPr lang="el-GR">
                <a:solidFill>
                  <a:srgbClr val="2B2B2B"/>
                </a:solidFill>
                <a:latin typeface="Trebuchet MS" charset="0"/>
              </a:rPr>
            </a:br>
            <a:r>
              <a:rPr lang="el-GR" sz="2400">
                <a:solidFill>
                  <a:srgbClr val="000000"/>
                </a:solidFill>
                <a:latin typeface="Trebuchet MS" charset="0"/>
              </a:rPr>
              <a:t>Για το σκοπό αυτό μελετά κατ” αρχήν τη δομή του ανθρώπινου οργανισμού (Ανατομία), Ιστολογία), τις λειτουργίες του (Φυσιολογία, Βιοχημεία), και στη συνέχεια τις διάφορες νόσους (Νοσολογία) μέσα από το πρίσμα της πρόληψης (Υγιεινή), της διάγνωσης και της θεραπείας .</a:t>
            </a:r>
          </a:p>
        </p:txBody>
      </p:sp>
    </p:spTree>
    <p:extLst>
      <p:ext uri="{BB962C8B-B14F-4D97-AF65-F5344CB8AC3E}">
        <p14:creationId xmlns:p14="http://schemas.microsoft.com/office/powerpoint/2010/main" val="117861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4400">
                <a:latin typeface="Corbel"/>
              </a:rPr>
              <a:t>ΑΣΧΟΛΕΙΤΑΙ ...</a:t>
            </a:r>
          </a:p>
        </p:txBody>
      </p:sp>
      <p:sp>
        <p:nvSpPr>
          <p:cNvPr id="3" name="Θέση περιεχομένου 2"/>
          <p:cNvSpPr>
            <a:spLocks noGrp="1"/>
          </p:cNvSpPr>
          <p:nvPr>
            <p:ph idx="1"/>
          </p:nvPr>
        </p:nvSpPr>
        <p:spPr/>
        <p:txBody>
          <a:bodyPr/>
          <a:lstStyle/>
          <a:p>
            <a:r>
              <a:rPr lang="el-GR" sz="2000">
                <a:solidFill>
                  <a:srgbClr val="000000"/>
                </a:solidFill>
                <a:latin typeface="Trebuchet MS" charset="0"/>
              </a:rPr>
              <a:t>Η Ιατρική είναι η επιστήμη και τέχνη που ασχολείται με την έρευνα και την εφαρμογή μεθόδων και τεχνικών για την πρόληψη</a:t>
            </a:r>
            <a:r>
              <a:rPr lang="el-GR" sz="2000">
                <a:solidFill>
                  <a:srgbClr val="000000"/>
                </a:solidFill>
                <a:latin typeface="Trebuchet MS"/>
              </a:rPr>
              <a:t>, τη </a:t>
            </a:r>
            <a:r>
              <a:rPr lang="el-GR" sz="2000">
                <a:solidFill>
                  <a:srgbClr val="000000"/>
                </a:solidFill>
                <a:latin typeface="Trebuchet MS" charset="0"/>
              </a:rPr>
              <a:t>διάγνωση </a:t>
            </a:r>
            <a:r>
              <a:rPr lang="el-GR" sz="2000">
                <a:solidFill>
                  <a:srgbClr val="000000"/>
                </a:solidFill>
                <a:latin typeface="Trebuchet MS"/>
              </a:rPr>
              <a:t>και τη</a:t>
            </a:r>
            <a:r>
              <a:rPr lang="el-GR" sz="2000">
                <a:solidFill>
                  <a:srgbClr val="000000"/>
                </a:solidFill>
                <a:latin typeface="Trebuchet MS" charset="0"/>
              </a:rPr>
              <a:t> </a:t>
            </a:r>
            <a:r>
              <a:rPr lang="el-GR" sz="2000">
                <a:solidFill>
                  <a:srgbClr val="000000"/>
                </a:solidFill>
                <a:latin typeface="Trebuchet MS"/>
              </a:rPr>
              <a:t>θεραπεία</a:t>
            </a:r>
            <a:r>
              <a:rPr lang="el-GR" sz="2000">
                <a:solidFill>
                  <a:srgbClr val="000000"/>
                </a:solidFill>
                <a:latin typeface="Trebuchet MS" charset="0"/>
              </a:rPr>
              <a:t> </a:t>
            </a:r>
            <a:r>
              <a:rPr lang="el-GR" sz="2000">
                <a:solidFill>
                  <a:srgbClr val="000000"/>
                </a:solidFill>
                <a:latin typeface="Trebuchet MS"/>
              </a:rPr>
              <a:t>των </a:t>
            </a:r>
            <a:r>
              <a:rPr lang="el-GR" sz="2000">
                <a:solidFill>
                  <a:srgbClr val="000000"/>
                </a:solidFill>
                <a:latin typeface="Trebuchet MS" charset="0"/>
              </a:rPr>
              <a:t>ασθενειών </a:t>
            </a:r>
            <a:r>
              <a:rPr lang="el-GR" sz="2000">
                <a:solidFill>
                  <a:srgbClr val="000000"/>
                </a:solidFill>
                <a:latin typeface="Trebuchet MS"/>
              </a:rPr>
              <a:t>του ανθρώπου. Θεωρείται μια από τις αρχαιότερες των πρακτικών επιστημών, έχοντας τις πρώτες της εφαρμογές στις απαρχές της ίδιας της ανθρώπινης κοινωνίας. Ως και [</a:t>
            </a:r>
            <a:r>
              <a:rPr lang="el-GR" sz="2000">
                <a:solidFill>
                  <a:srgbClr val="000000"/>
                </a:solidFill>
                <a:latin typeface="Trebuchet MS" charset="0"/>
              </a:rPr>
              <a:t>εκκρεμεί παραπομπή</a:t>
            </a:r>
            <a:r>
              <a:rPr lang="el-GR" sz="2000">
                <a:solidFill>
                  <a:srgbClr val="000000"/>
                </a:solidFill>
                <a:latin typeface="Trebuchet MS"/>
              </a:rPr>
              <a:t>] θεωρούνταν αποκλειστικά τέχνη, ορολογία με την οποία εμφανίζεται και στον </a:t>
            </a:r>
            <a:r>
              <a:rPr lang="el-GR" sz="2000">
                <a:solidFill>
                  <a:srgbClr val="000000"/>
                </a:solidFill>
                <a:latin typeface="Trebuchet MS" charset="0"/>
              </a:rPr>
              <a:t>Όρκο του Ιπποκράτη</a:t>
            </a:r>
            <a:r>
              <a:rPr lang="el-GR" sz="2000">
                <a:solidFill>
                  <a:srgbClr val="000000"/>
                </a:solidFill>
                <a:latin typeface="Trebuchet MS"/>
              </a:rPr>
              <a:t>.</a:t>
            </a:r>
          </a:p>
        </p:txBody>
      </p:sp>
    </p:spTree>
    <p:extLst>
      <p:ext uri="{BB962C8B-B14F-4D97-AF65-F5344CB8AC3E}">
        <p14:creationId xmlns:p14="http://schemas.microsoft.com/office/powerpoint/2010/main" val="159787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4000">
                <a:latin typeface="Corbel"/>
              </a:rPr>
              <a:t>ΤΟΜΕΑΣ ΜΙΚΡΟΒΙΟΛΟΓΙΑΣ</a:t>
            </a:r>
          </a:p>
        </p:txBody>
      </p:sp>
      <p:sp>
        <p:nvSpPr>
          <p:cNvPr id="3" name="Θέση περιεχομένου 2"/>
          <p:cNvSpPr>
            <a:spLocks noGrp="1"/>
          </p:cNvSpPr>
          <p:nvPr>
            <p:ph idx="1"/>
          </p:nvPr>
        </p:nvSpPr>
        <p:spPr/>
        <p:txBody>
          <a:bodyPr/>
          <a:lstStyle/>
          <a:p>
            <a:pPr marL="0" indent="0">
              <a:buNone/>
            </a:pPr>
            <a:r>
              <a:rPr lang="el-GR" sz="2000">
                <a:solidFill>
                  <a:srgbClr val="000000"/>
                </a:solidFill>
                <a:latin typeface="Helvetica" charset="0"/>
                <a:cs typeface="Helvetica" charset="0"/>
              </a:rPr>
              <a:t>Για να ασκήσει κάποιος την μικροβιολογία πρέπει να περάσει από την Ιατρική Σχολή Πανεπιστημίου Αθηνών και συγκεκριμένα από το εργαστήριο μικροβιολογίας. Σε αυτό το εργαστήριο λειτουργούν ειδικές μονάδες παροχής κλινικοεργαστηριακού και συμβουλευτικού έργου.</a:t>
            </a:r>
            <a:r>
              <a:rPr lang="el-GR">
                <a:solidFill>
                  <a:srgbClr val="000000"/>
                </a:solidFill>
                <a:latin typeface="Helvetica" charset="0"/>
                <a:cs typeface="Helvetica" charset="0"/>
              </a:rPr>
              <a:t>.</a:t>
            </a:r>
          </a:p>
        </p:txBody>
      </p:sp>
    </p:spTree>
    <p:extLst>
      <p:ext uri="{BB962C8B-B14F-4D97-AF65-F5344CB8AC3E}">
        <p14:creationId xmlns:p14="http://schemas.microsoft.com/office/powerpoint/2010/main" val="966368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3600">
                <a:latin typeface="Corbel"/>
              </a:rPr>
              <a:t>ΒΑΣΕΙΣ  ΣΧΟΛΗΣ  2014 </a:t>
            </a:r>
          </a:p>
        </p:txBody>
      </p:sp>
      <p:sp>
        <p:nvSpPr>
          <p:cNvPr id="3" name="Θέση περιεχομένου 2"/>
          <p:cNvSpPr>
            <a:spLocks noGrp="1"/>
          </p:cNvSpPr>
          <p:nvPr>
            <p:ph idx="1"/>
          </p:nvPr>
        </p:nvSpPr>
        <p:spPr/>
        <p:txBody>
          <a:bodyPr/>
          <a:lstStyle/>
          <a:p>
            <a:r>
              <a:rPr lang="el-GR" sz="2400" b="1">
                <a:solidFill>
                  <a:srgbClr val="000000"/>
                </a:solidFill>
                <a:latin typeface="Arial" charset="0"/>
                <a:cs typeface="Arial" charset="0"/>
              </a:rPr>
              <a:t>Ιατρική Αθηνών</a:t>
            </a:r>
            <a:r>
              <a:rPr lang="el-GR" sz="2400">
                <a:solidFill>
                  <a:srgbClr val="000000"/>
                </a:solidFill>
                <a:latin typeface="Arial" charset="0"/>
                <a:cs typeface="Arial" charset="0"/>
              </a:rPr>
              <a:t> (βάση 19.233 μόρια )</a:t>
            </a:r>
          </a:p>
          <a:p>
            <a:r>
              <a:rPr lang="el-GR" sz="2400" b="1">
                <a:solidFill>
                  <a:srgbClr val="000000"/>
                </a:solidFill>
                <a:latin typeface="Arial" charset="0"/>
                <a:cs typeface="Arial" charset="0"/>
              </a:rPr>
              <a:t>Ιατρική Θεσσαλονίκης</a:t>
            </a:r>
            <a:r>
              <a:rPr lang="el-GR" sz="2400">
                <a:solidFill>
                  <a:srgbClr val="000000"/>
                </a:solidFill>
                <a:latin typeface="Arial" charset="0"/>
                <a:cs typeface="Arial" charset="0"/>
              </a:rPr>
              <a:t> (βάση 19.122 μόρια)</a:t>
            </a:r>
          </a:p>
          <a:p>
            <a:r>
              <a:rPr lang="el-GR" sz="2400" b="1">
                <a:solidFill>
                  <a:srgbClr val="000000"/>
                </a:solidFill>
                <a:latin typeface="Arial" charset="0"/>
                <a:cs typeface="Arial" charset="0"/>
              </a:rPr>
              <a:t>Ιατρική Πάτρας</a:t>
            </a:r>
            <a:r>
              <a:rPr lang="el-GR" sz="2400">
                <a:solidFill>
                  <a:srgbClr val="000000"/>
                </a:solidFill>
                <a:latin typeface="Arial" charset="0"/>
                <a:cs typeface="Arial" charset="0"/>
              </a:rPr>
              <a:t> (βάση 18.961 μόρια)</a:t>
            </a:r>
          </a:p>
          <a:p>
            <a:r>
              <a:rPr lang="el-GR" sz="2400" b="1">
                <a:solidFill>
                  <a:srgbClr val="000000"/>
                </a:solidFill>
                <a:latin typeface="Trebuchet MS"/>
              </a:rPr>
              <a:t>Ιατρική Λάρισας</a:t>
            </a:r>
            <a:r>
              <a:rPr lang="el-GR" sz="2400">
                <a:solidFill>
                  <a:srgbClr val="000000"/>
                </a:solidFill>
                <a:latin typeface="Trebuchet MS"/>
              </a:rPr>
              <a:t> ( βάση 18.833 μόρια )</a:t>
            </a:r>
            <a:r>
              <a:rPr lang="el-GR" sz="2400" b="1">
                <a:latin typeface="Trebuchet MS"/>
              </a:rPr>
              <a:t> </a:t>
            </a:r>
          </a:p>
          <a:p>
            <a:r>
              <a:rPr lang="el-GR" sz="2400" b="1">
                <a:solidFill>
                  <a:srgbClr val="000000"/>
                </a:solidFill>
                <a:latin typeface="Trebuchet MS"/>
              </a:rPr>
              <a:t>Ιατρική Ηρακλείου </a:t>
            </a:r>
            <a:r>
              <a:rPr lang="el-GR" sz="2400">
                <a:solidFill>
                  <a:srgbClr val="000000"/>
                </a:solidFill>
                <a:latin typeface="Trebuchet MS"/>
              </a:rPr>
              <a:t>( βάση 18.786 μόρια )</a:t>
            </a:r>
          </a:p>
          <a:p>
            <a:r>
              <a:rPr lang="el-GR" sz="2400" b="1">
                <a:solidFill>
                  <a:srgbClr val="000000"/>
                </a:solidFill>
                <a:latin typeface="Trebuchet MS"/>
              </a:rPr>
              <a:t>Ιατρική Αλεξ/πολης </a:t>
            </a:r>
            <a:r>
              <a:rPr lang="el-GR" sz="2400">
                <a:solidFill>
                  <a:srgbClr val="000000"/>
                </a:solidFill>
                <a:latin typeface="Trebuchet MS"/>
              </a:rPr>
              <a:t>( βάση 18.710 μόρια )</a:t>
            </a:r>
          </a:p>
          <a:p>
            <a:r>
              <a:rPr lang="el-GR" sz="2400" b="1">
                <a:solidFill>
                  <a:srgbClr val="000000"/>
                </a:solidFill>
                <a:latin typeface="Trebuchet MS"/>
              </a:rPr>
              <a:t>Ιατρική Ιωάννινα</a:t>
            </a:r>
            <a:r>
              <a:rPr lang="el-GR" sz="2400">
                <a:solidFill>
                  <a:srgbClr val="000000"/>
                </a:solidFill>
                <a:latin typeface="Trebuchet MS"/>
              </a:rPr>
              <a:t> ( βάση 18.855 μόρια )  </a:t>
            </a:r>
            <a:r>
              <a:rPr lang="el-GR" sz="2400" b="1">
                <a:solidFill>
                  <a:srgbClr val="404040"/>
                </a:solidFill>
                <a:latin typeface="Trebuchet MS"/>
              </a:rPr>
              <a:t> </a:t>
            </a:r>
          </a:p>
        </p:txBody>
      </p:sp>
    </p:spTree>
    <p:extLst>
      <p:ext uri="{BB962C8B-B14F-4D97-AF65-F5344CB8AC3E}">
        <p14:creationId xmlns:p14="http://schemas.microsoft.com/office/powerpoint/2010/main" val="509301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863" y="609600"/>
            <a:ext cx="8837413" cy="1856581"/>
          </a:xfrm>
        </p:spPr>
        <p:txBody>
          <a:bodyPr>
            <a:normAutofit fontScale="90000"/>
          </a:bodyPr>
          <a:lstStyle/>
          <a:p>
            <a:pPr algn="ctr"/>
            <a:r>
              <a:rPr lang="el-GR" sz="4000">
                <a:latin typeface="Corbel"/>
              </a:rPr>
              <a:t>ΥΠΟΧΡΕΩΤΙΚΑ  ΜΑΘΗΜΑΤΑ</a:t>
            </a:r>
            <a:r>
              <a:rPr lang="el-GR">
                <a:latin typeface="Corbel"/>
              </a:rPr>
              <a:t>  </a:t>
            </a:r>
            <a:br>
              <a:rPr lang="el-GR">
                <a:latin typeface="Corbel"/>
              </a:rPr>
            </a:br>
            <a:r>
              <a:rPr lang="el-GR">
                <a:solidFill>
                  <a:srgbClr val="90C226"/>
                </a:solidFill>
                <a:latin typeface="Corbel"/>
              </a:rPr>
              <a:t>( Ενδεικτικά κάποια εξάμηνα και μαθήματα )</a:t>
            </a:r>
            <a:br>
              <a:rPr lang="el-GR">
                <a:solidFill>
                  <a:srgbClr val="90C226"/>
                </a:solidFill>
                <a:latin typeface="Corbel"/>
              </a:rPr>
            </a:br>
            <a:r>
              <a:rPr lang="el-GR">
                <a:solidFill>
                  <a:srgbClr val="90C226"/>
                </a:solidFill>
                <a:latin typeface=""/>
              </a:rPr>
              <a:t>Συνολικά </a:t>
            </a:r>
            <a:r>
              <a:rPr lang="el-GR">
                <a:solidFill>
                  <a:srgbClr val="90C226"/>
                </a:solidFill>
                <a:latin typeface="Corbel"/>
              </a:rPr>
              <a:t>τα εξάμηνα είναι 10 </a:t>
            </a:r>
            <a:br>
              <a:rPr lang="el-GR">
                <a:solidFill>
                  <a:srgbClr val="90C226"/>
                </a:solidFill>
                <a:latin typeface="Corbel"/>
              </a:rPr>
            </a:br>
            <a:r>
              <a:rPr lang="el-GR">
                <a:solidFill>
                  <a:srgbClr val="90C226"/>
                </a:solidFill>
                <a:latin typeface="Corbel"/>
              </a:rPr>
              <a:t/>
            </a:r>
            <a:br>
              <a:rPr lang="el-GR">
                <a:solidFill>
                  <a:srgbClr val="90C226"/>
                </a:solidFill>
                <a:latin typeface="Corbel"/>
              </a:rPr>
            </a:br>
            <a:r>
              <a:rPr lang="el-GR">
                <a:solidFill>
                  <a:srgbClr val="90C226"/>
                </a:solidFill>
                <a:latin typeface="Corbel"/>
              </a:rPr>
              <a:t/>
            </a:r>
            <a:br>
              <a:rPr lang="el-GR">
                <a:solidFill>
                  <a:srgbClr val="90C226"/>
                </a:solidFill>
                <a:latin typeface="Corbel"/>
              </a:rPr>
            </a:br>
            <a:endParaRPr lang="el-GR">
              <a:solidFill>
                <a:srgbClr val="90C226"/>
              </a:solidFill>
              <a:latin typeface="Corbel"/>
            </a:endParaRPr>
          </a:p>
        </p:txBody>
      </p:sp>
      <p:sp>
        <p:nvSpPr>
          <p:cNvPr id="3" name="Θέση περιεχομένου 2"/>
          <p:cNvSpPr>
            <a:spLocks noGrp="1"/>
          </p:cNvSpPr>
          <p:nvPr>
            <p:ph sz="half" idx="1"/>
          </p:nvPr>
        </p:nvSpPr>
        <p:spPr>
          <a:xfrm>
            <a:off x="508000" y="1892896"/>
            <a:ext cx="5422900" cy="3926879"/>
          </a:xfrm>
        </p:spPr>
        <p:txBody>
          <a:bodyPr>
            <a:normAutofit fontScale="25000" lnSpcReduction="20000"/>
          </a:bodyPr>
          <a:lstStyle/>
          <a:p>
            <a:pPr marL="0" indent="0">
              <a:buNone/>
            </a:pPr>
            <a:r>
              <a:rPr lang="el-GR" sz="6000" b="1">
                <a:solidFill>
                  <a:srgbClr val="000000"/>
                </a:solidFill>
                <a:latin typeface="Corbel"/>
              </a:rPr>
              <a:t>Α   ΕΞΑΜΗΝΟ</a:t>
            </a:r>
            <a:r>
              <a:rPr lang="el-GR" sz="6000">
                <a:solidFill>
                  <a:srgbClr val="000000"/>
                </a:solidFill>
                <a:latin typeface="Corbel"/>
              </a:rPr>
              <a:t>                  </a:t>
            </a:r>
          </a:p>
          <a:p>
            <a:r>
              <a:rPr lang="el-GR" sz="6000">
                <a:solidFill>
                  <a:srgbClr val="000000"/>
                </a:solidFill>
                <a:latin typeface="Corbel"/>
              </a:rPr>
              <a:t>Ιατρική Βιολογία </a:t>
            </a:r>
          </a:p>
          <a:p>
            <a:r>
              <a:rPr lang="el-GR" sz="6000">
                <a:solidFill>
                  <a:srgbClr val="000000"/>
                </a:solidFill>
                <a:latin typeface="Corbel"/>
              </a:rPr>
              <a:t>Ιατρική Φυσική</a:t>
            </a:r>
          </a:p>
          <a:p>
            <a:r>
              <a:rPr lang="el-GR" sz="6000">
                <a:solidFill>
                  <a:srgbClr val="000000"/>
                </a:solidFill>
                <a:latin typeface="Corbel"/>
              </a:rPr>
              <a:t>Εισαγωγή στην Βιολογική Χημεία </a:t>
            </a:r>
          </a:p>
          <a:p>
            <a:pPr marL="0" indent="0">
              <a:buNone/>
            </a:pPr>
            <a:r>
              <a:rPr lang="el-GR" sz="6000" b="1">
                <a:solidFill>
                  <a:srgbClr val="000000"/>
                </a:solidFill>
                <a:latin typeface="Corbel"/>
              </a:rPr>
              <a:t>Β   ΕΞΑΜΗΝΟ</a:t>
            </a:r>
          </a:p>
          <a:p>
            <a:r>
              <a:rPr lang="el-GR" sz="3200">
                <a:latin typeface="Corbel"/>
              </a:rPr>
              <a:t> </a:t>
            </a:r>
            <a:r>
              <a:rPr lang="el-GR" sz="6000">
                <a:solidFill>
                  <a:srgbClr val="000000"/>
                </a:solidFill>
                <a:latin typeface="Corbel"/>
              </a:rPr>
              <a:t>Ιατρική Γενετική </a:t>
            </a:r>
          </a:p>
          <a:p>
            <a:r>
              <a:rPr lang="el-GR" sz="6000">
                <a:solidFill>
                  <a:srgbClr val="000000"/>
                </a:solidFill>
                <a:latin typeface="Corbel"/>
              </a:rPr>
              <a:t>Βιολογική Χημεία</a:t>
            </a:r>
          </a:p>
          <a:p>
            <a:pPr marL="0" indent="0">
              <a:buNone/>
            </a:pPr>
            <a:r>
              <a:rPr lang="el-GR" sz="6000" b="1">
                <a:solidFill>
                  <a:srgbClr val="000000"/>
                </a:solidFill>
                <a:latin typeface="Corbel"/>
              </a:rPr>
              <a:t>Γ   ΕΞΑΜΗΝΟ</a:t>
            </a:r>
            <a:r>
              <a:rPr lang="el-GR" sz="6000">
                <a:solidFill>
                  <a:srgbClr val="000000"/>
                </a:solidFill>
                <a:latin typeface="Corbel"/>
              </a:rPr>
              <a:t> </a:t>
            </a:r>
          </a:p>
          <a:p>
            <a:r>
              <a:rPr lang="el-GR" sz="6000">
                <a:solidFill>
                  <a:srgbClr val="000000"/>
                </a:solidFill>
                <a:latin typeface="Corbel"/>
              </a:rPr>
              <a:t>Ξενόγλωσση Ιατρική Ορολογία </a:t>
            </a:r>
          </a:p>
          <a:p>
            <a:pPr marL="0" indent="0">
              <a:buNone/>
            </a:pPr>
            <a:r>
              <a:rPr lang="el-GR" sz="6000" b="1">
                <a:solidFill>
                  <a:srgbClr val="000000"/>
                </a:solidFill>
                <a:latin typeface="Corbel"/>
              </a:rPr>
              <a:t>Δ   ΕΞΑΜΗΝΟ</a:t>
            </a:r>
            <a:r>
              <a:rPr lang="el-GR" sz="6000">
                <a:solidFill>
                  <a:srgbClr val="000000"/>
                </a:solidFill>
                <a:latin typeface="Corbel"/>
              </a:rPr>
              <a:t> </a:t>
            </a:r>
          </a:p>
          <a:p>
            <a:r>
              <a:rPr lang="el-GR" sz="6000">
                <a:solidFill>
                  <a:srgbClr val="000000"/>
                </a:solidFill>
                <a:latin typeface="Corbel"/>
              </a:rPr>
              <a:t>Φυσιολογία </a:t>
            </a:r>
          </a:p>
          <a:p>
            <a:endParaRPr lang="el-GR" sz="3200" b="1">
              <a:latin typeface="Corbel"/>
            </a:endParaRPr>
          </a:p>
          <a:p>
            <a:pPr marL="0" indent="0">
              <a:buNone/>
            </a:pPr>
            <a:endParaRPr lang="el-GR" sz="3200" b="1">
              <a:latin typeface="Corbel"/>
            </a:endParaRPr>
          </a:p>
          <a:p>
            <a:pPr marL="0" indent="0">
              <a:buNone/>
            </a:pPr>
            <a:r>
              <a:rPr lang="el-GR">
                <a:latin typeface="Corbel"/>
              </a:rPr>
              <a:t> </a:t>
            </a:r>
          </a:p>
          <a:p>
            <a:pPr marL="0" indent="0">
              <a:buNone/>
            </a:pPr>
            <a:endParaRPr lang="el-GR">
              <a:latin typeface="Corbel"/>
            </a:endParaRPr>
          </a:p>
        </p:txBody>
      </p:sp>
      <p:sp>
        <p:nvSpPr>
          <p:cNvPr id="4" name="Θέση περιεχομένου 3"/>
          <p:cNvSpPr>
            <a:spLocks noGrp="1"/>
          </p:cNvSpPr>
          <p:nvPr>
            <p:ph sz="half" idx="2"/>
          </p:nvPr>
        </p:nvSpPr>
        <p:spPr>
          <a:xfrm>
            <a:off x="5089525" y="1825725"/>
            <a:ext cx="4184650" cy="4216300"/>
          </a:xfrm>
        </p:spPr>
        <p:txBody>
          <a:bodyPr>
            <a:normAutofit/>
          </a:bodyPr>
          <a:lstStyle/>
          <a:p>
            <a:pPr marL="0" indent="0">
              <a:buNone/>
            </a:pPr>
            <a:r>
              <a:rPr lang="el-GR" b="1">
                <a:solidFill>
                  <a:srgbClr val="000000"/>
                </a:solidFill>
                <a:latin typeface="Corbel" charset="0"/>
              </a:rPr>
              <a:t> </a:t>
            </a:r>
          </a:p>
          <a:p>
            <a:pPr marL="0" indent="0">
              <a:buNone/>
            </a:pPr>
            <a:r>
              <a:rPr lang="el-GR" b="1">
                <a:solidFill>
                  <a:srgbClr val="000000"/>
                </a:solidFill>
                <a:latin typeface="Corbel" charset="0"/>
              </a:rPr>
              <a:t>Ε    ΕΞΑΜΗΝΟ</a:t>
            </a:r>
          </a:p>
          <a:p>
            <a:r>
              <a:rPr lang="el-GR">
                <a:solidFill>
                  <a:srgbClr val="000000"/>
                </a:solidFill>
                <a:latin typeface="Corbel"/>
              </a:rPr>
              <a:t>Μικροβιολογία </a:t>
            </a:r>
          </a:p>
          <a:p>
            <a:r>
              <a:rPr lang="el-GR">
                <a:solidFill>
                  <a:srgbClr val="000000"/>
                </a:solidFill>
                <a:latin typeface="Corbel"/>
              </a:rPr>
              <a:t>Γενική Παθολογία </a:t>
            </a:r>
          </a:p>
          <a:p>
            <a:pPr marL="0" indent="0">
              <a:buNone/>
            </a:pPr>
            <a:r>
              <a:rPr lang="el-GR" b="1">
                <a:solidFill>
                  <a:srgbClr val="000000"/>
                </a:solidFill>
                <a:latin typeface="Corbel"/>
              </a:rPr>
              <a:t>ΣΤ  ΕΞΑΜΗΝΟ</a:t>
            </a:r>
            <a:r>
              <a:rPr lang="el-GR">
                <a:solidFill>
                  <a:srgbClr val="000000"/>
                </a:solidFill>
                <a:latin typeface="Corbel"/>
              </a:rPr>
              <a:t> </a:t>
            </a:r>
          </a:p>
          <a:p>
            <a:r>
              <a:rPr lang="el-GR">
                <a:solidFill>
                  <a:srgbClr val="000000"/>
                </a:solidFill>
                <a:latin typeface="Corbel"/>
              </a:rPr>
              <a:t>Χειρουργική</a:t>
            </a:r>
          </a:p>
          <a:p>
            <a:r>
              <a:rPr lang="el-GR">
                <a:solidFill>
                  <a:srgbClr val="000000"/>
                </a:solidFill>
                <a:latin typeface="Corbel"/>
              </a:rPr>
              <a:t>Φαρμακολογία</a:t>
            </a:r>
          </a:p>
          <a:p>
            <a:pPr marL="0" indent="0">
              <a:buNone/>
            </a:pPr>
            <a:r>
              <a:rPr lang="el-GR" b="1">
                <a:solidFill>
                  <a:srgbClr val="000000"/>
                </a:solidFill>
                <a:latin typeface=""/>
              </a:rPr>
              <a:t>Ζ ΕΞΑΜΗΝΟ </a:t>
            </a:r>
          </a:p>
          <a:p>
            <a:r>
              <a:rPr lang="el-GR">
                <a:solidFill>
                  <a:srgbClr val="000000"/>
                </a:solidFill>
                <a:latin typeface=""/>
              </a:rPr>
              <a:t>Αναισθησιολογία</a:t>
            </a:r>
          </a:p>
          <a:p>
            <a:r>
              <a:rPr lang="el-GR">
                <a:solidFill>
                  <a:srgbClr val="000000"/>
                </a:solidFill>
                <a:latin typeface=""/>
              </a:rPr>
              <a:t>Ορθοπεδική</a:t>
            </a:r>
            <a:r>
              <a:rPr lang="el-GR" b="1">
                <a:solidFill>
                  <a:srgbClr val="000000"/>
                </a:solidFill>
                <a:latin typeface=""/>
              </a:rPr>
              <a:t> </a:t>
            </a:r>
            <a:r>
              <a:rPr lang="el-GR" b="1">
                <a:latin typeface=""/>
              </a:rPr>
              <a:t> </a:t>
            </a:r>
          </a:p>
        </p:txBody>
      </p:sp>
    </p:spTree>
    <p:extLst>
      <p:ext uri="{BB962C8B-B14F-4D97-AF65-F5344CB8AC3E}">
        <p14:creationId xmlns:p14="http://schemas.microsoft.com/office/powerpoint/2010/main" val="3221103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sz="3600">
                <a:latin typeface="Corbel"/>
              </a:rPr>
              <a:t>ΠΡΟΓΡΑΜΜΑ  ΣΠΟΥΔΩΝ</a:t>
            </a:r>
            <a:r>
              <a:rPr lang="el-GR">
                <a:latin typeface="Corbel"/>
              </a:rPr>
              <a:t> </a:t>
            </a:r>
            <a:br>
              <a:rPr lang="el-GR">
                <a:latin typeface="Corbel"/>
              </a:rPr>
            </a:br>
            <a:r>
              <a:rPr lang="el-GR" sz="3200">
                <a:solidFill>
                  <a:srgbClr val="90C226"/>
                </a:solidFill>
                <a:latin typeface=""/>
              </a:rPr>
              <a:t>( Για προπτυχιακές και μεταπτυχιακές σπουδές )</a:t>
            </a:r>
            <a:endParaRPr lang="el-GR">
              <a:solidFill>
                <a:srgbClr val="90C226"/>
              </a:solidFill>
              <a:latin typeface=""/>
            </a:endParaRPr>
          </a:p>
        </p:txBody>
      </p:sp>
      <p:sp>
        <p:nvSpPr>
          <p:cNvPr id="5" name="Θέση περιεχομένου 4"/>
          <p:cNvSpPr>
            <a:spLocks noGrp="1"/>
          </p:cNvSpPr>
          <p:nvPr>
            <p:ph idx="1"/>
          </p:nvPr>
        </p:nvSpPr>
        <p:spPr/>
        <p:txBody>
          <a:bodyPr>
            <a:normAutofit fontScale="92500" lnSpcReduction="10000"/>
          </a:bodyPr>
          <a:lstStyle/>
          <a:p>
            <a:r>
              <a:rPr lang="el-GR" b="1">
                <a:solidFill>
                  <a:srgbClr val="000000"/>
                </a:solidFill>
                <a:latin typeface="Corbel"/>
              </a:rPr>
              <a:t>Πρόγραμμα  Προπτυχιακών Σπουδών</a:t>
            </a:r>
            <a:r>
              <a:rPr lang="el-GR">
                <a:solidFill>
                  <a:srgbClr val="000000"/>
                </a:solidFill>
                <a:latin typeface="Corbel"/>
              </a:rPr>
              <a:t>  στην Ιατρική ( Πτυχίο  6  έτη  φοίτησης) </a:t>
            </a:r>
          </a:p>
          <a:p>
            <a:r>
              <a:rPr lang="el-GR">
                <a:latin typeface="Corbel" charset="0"/>
              </a:rPr>
              <a:t> </a:t>
            </a:r>
            <a:r>
              <a:rPr lang="el-GR" b="1">
                <a:solidFill>
                  <a:srgbClr val="000000"/>
                </a:solidFill>
                <a:latin typeface="Corbel" charset="0"/>
              </a:rPr>
              <a:t>Πρόγραμμα  Μεταπτυχιακών Σπουδών </a:t>
            </a:r>
            <a:r>
              <a:rPr lang="el-GR">
                <a:solidFill>
                  <a:srgbClr val="000000"/>
                </a:solidFill>
                <a:latin typeface="Corbel" charset="0"/>
              </a:rPr>
              <a:t> στις  "  Εφαρμογές  των  Βασικών  Ιατρικών Επιστημών "     ( Διδακτορικό ) </a:t>
            </a:r>
          </a:p>
          <a:p>
            <a:r>
              <a:rPr lang="el-GR" b="1">
                <a:solidFill>
                  <a:srgbClr val="000000"/>
                </a:solidFill>
                <a:latin typeface="Corbel" charset="0"/>
              </a:rPr>
              <a:t>Διατμηματικό  Π.Μ.Σ   </a:t>
            </a:r>
            <a:r>
              <a:rPr lang="el-GR">
                <a:solidFill>
                  <a:srgbClr val="000000"/>
                </a:solidFill>
                <a:latin typeface="Corbel" charset="0"/>
              </a:rPr>
              <a:t> στην  " Ιατρική  Φυσική  "  ( Διδακτορικό )</a:t>
            </a:r>
          </a:p>
          <a:p>
            <a:r>
              <a:rPr lang="el-GR">
                <a:latin typeface="Corbel" charset="0"/>
              </a:rPr>
              <a:t> </a:t>
            </a:r>
            <a:r>
              <a:rPr lang="el-GR" b="1">
                <a:solidFill>
                  <a:srgbClr val="000000"/>
                </a:solidFill>
                <a:latin typeface="Corbel" charset="0"/>
              </a:rPr>
              <a:t>Πρόγραμμα Μεταπτυχιακών Σπουδών </a:t>
            </a:r>
            <a:r>
              <a:rPr lang="el-GR">
                <a:solidFill>
                  <a:srgbClr val="000000"/>
                </a:solidFill>
                <a:latin typeface="Corbel" charset="0"/>
              </a:rPr>
              <a:t> στις  "  Κλινικές και Κλινικοεργαστηριακες Ιατρικές ειδικότητες "</a:t>
            </a:r>
          </a:p>
          <a:p>
            <a:pPr marL="0" indent="0">
              <a:buNone/>
            </a:pPr>
            <a:r>
              <a:rPr lang="el-GR">
                <a:latin typeface="Corbel" charset="0"/>
              </a:rPr>
              <a:t>         </a:t>
            </a:r>
            <a:r>
              <a:rPr lang="el-GR">
                <a:solidFill>
                  <a:srgbClr val="000000"/>
                </a:solidFill>
                <a:latin typeface="Corbel" charset="0"/>
              </a:rPr>
              <a:t>( Διδακτορικό )</a:t>
            </a:r>
          </a:p>
          <a:p>
            <a:r>
              <a:rPr lang="el-GR" b="1">
                <a:solidFill>
                  <a:srgbClr val="454545"/>
                </a:solidFill>
                <a:latin typeface="Arial" charset="0"/>
                <a:cs typeface="Arial" charset="0"/>
              </a:rPr>
              <a:t> </a:t>
            </a:r>
            <a:r>
              <a:rPr lang="el-GR" b="1">
                <a:solidFill>
                  <a:srgbClr val="000000"/>
                </a:solidFill>
                <a:latin typeface="Arial" charset="0"/>
                <a:cs typeface="Arial" charset="0"/>
              </a:rPr>
              <a:t>Μεταπτυχιακό Δίπλωμα</a:t>
            </a:r>
            <a:r>
              <a:rPr lang="el-GR">
                <a:solidFill>
                  <a:srgbClr val="454545"/>
                </a:solidFill>
                <a:latin typeface="Arial" charset="0"/>
                <a:cs typeface="Arial" charset="0"/>
              </a:rPr>
              <a:t> στις Κυτταρικές – Μοριακές Νευροεπιστήμες</a:t>
            </a:r>
          </a:p>
          <a:p>
            <a:r>
              <a:rPr lang="el-GR" b="1">
                <a:solidFill>
                  <a:srgbClr val="000000"/>
                </a:solidFill>
                <a:latin typeface="Arial" charset="0"/>
                <a:cs typeface="Arial" charset="0"/>
              </a:rPr>
              <a:t>Μεταπτυχιακό Δίπλωμα</a:t>
            </a:r>
            <a:r>
              <a:rPr lang="el-GR">
                <a:solidFill>
                  <a:srgbClr val="454545"/>
                </a:solidFill>
                <a:latin typeface="Arial" charset="0"/>
                <a:cs typeface="Arial" charset="0"/>
              </a:rPr>
              <a:t> στην Κυτταρική και Γενετική Αιτιολογία, Διαγνωστική και Θεραπευτική των Ασθενειών του Ανθρώπου. </a:t>
            </a:r>
          </a:p>
          <a:p>
            <a:r>
              <a:rPr lang="el-GR" b="1">
                <a:solidFill>
                  <a:srgbClr val="000000"/>
                </a:solidFill>
                <a:latin typeface="Arial" charset="0"/>
                <a:cs typeface="Arial" charset="0"/>
              </a:rPr>
              <a:t>Μεταπτυχιακό Δίπλωμα</a:t>
            </a:r>
            <a:r>
              <a:rPr lang="el-GR">
                <a:solidFill>
                  <a:srgbClr val="454545"/>
                </a:solidFill>
                <a:latin typeface="Arial" charset="0"/>
                <a:cs typeface="Arial" charset="0"/>
              </a:rPr>
              <a:t> στη Γενική Οικογενειακή Ιατρική &amp; Πρωτοβάθμια Φροντίδα Υγείας</a:t>
            </a:r>
          </a:p>
        </p:txBody>
      </p:sp>
    </p:spTree>
    <p:extLst>
      <p:ext uri="{BB962C8B-B14F-4D97-AF65-F5344CB8AC3E}">
        <p14:creationId xmlns:p14="http://schemas.microsoft.com/office/powerpoint/2010/main" val="1980565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3600" b="1">
                <a:latin typeface=""/>
              </a:rPr>
              <a:t>ΔΗΜΟΣΙΑ ΚΑΙ ΙΔΙΩΤΙΚΑ ΜΕΡΗ </a:t>
            </a:r>
            <a:r>
              <a:rPr lang="el-GR" sz="3600" b="1">
                <a:latin typeface="Corbel"/>
              </a:rPr>
              <a:t>ΕΡΓΑΣΙΑΣ</a:t>
            </a:r>
            <a:r>
              <a:rPr lang="el-GR">
                <a:latin typeface="Corbel"/>
              </a:rPr>
              <a:t> </a:t>
            </a:r>
          </a:p>
        </p:txBody>
      </p:sp>
      <p:sp>
        <p:nvSpPr>
          <p:cNvPr id="3" name="Θέση περιεχομένου 2"/>
          <p:cNvSpPr>
            <a:spLocks noGrp="1"/>
          </p:cNvSpPr>
          <p:nvPr>
            <p:ph idx="1"/>
          </p:nvPr>
        </p:nvSpPr>
        <p:spPr/>
        <p:txBody>
          <a:bodyPr/>
          <a:lstStyle/>
          <a:p>
            <a:r>
              <a:rPr lang="el-GR">
                <a:solidFill>
                  <a:srgbClr val="000000"/>
                </a:solidFill>
                <a:latin typeface="Helvetica" charset="0"/>
                <a:cs typeface="Helvetica" charset="0"/>
              </a:rPr>
              <a:t>Το επάγγελμα είναι παραϊατρικό και έχει σχέση με τις νέες τεχνολογίες και τις εξελιγμένες μεθοδολογίες εξετάσεων σε μικροβιολογικά και βιοχημικά εργαστήρια.</a:t>
            </a:r>
          </a:p>
          <a:p>
            <a:pPr marL="0" indent="0">
              <a:buNone/>
            </a:pPr>
            <a:r>
              <a:rPr lang="el-GR" b="1">
                <a:solidFill>
                  <a:srgbClr val="000000"/>
                </a:solidFill>
                <a:latin typeface="Helvetica" charset="0"/>
                <a:cs typeface="Helvetica" charset="0"/>
              </a:rPr>
              <a:t>Ο διπλωματούχος του επαγγέλματος ΙΑΤΡΟΥ-ΜΙΚΡΟΒΙΟΛΟΓΟΥ της ειδικότητας μπορεί να εργασθεί σε:</a:t>
            </a:r>
          </a:p>
          <a:p>
            <a:r>
              <a:rPr lang="el-GR">
                <a:solidFill>
                  <a:srgbClr val="000000"/>
                </a:solidFill>
                <a:latin typeface="Helvetica" charset="0"/>
                <a:cs typeface="Helvetica" charset="0"/>
              </a:rPr>
              <a:t>• Νοσοκομεία</a:t>
            </a:r>
          </a:p>
          <a:p>
            <a:r>
              <a:rPr lang="el-GR">
                <a:solidFill>
                  <a:srgbClr val="000000"/>
                </a:solidFill>
                <a:latin typeface="Helvetica" charset="0"/>
                <a:cs typeface="Helvetica" charset="0"/>
              </a:rPr>
              <a:t>• Θεραπευτήρια</a:t>
            </a:r>
          </a:p>
          <a:p>
            <a:r>
              <a:rPr lang="el-GR">
                <a:solidFill>
                  <a:srgbClr val="000000"/>
                </a:solidFill>
                <a:latin typeface="Helvetica" charset="0"/>
                <a:cs typeface="Helvetica" charset="0"/>
              </a:rPr>
              <a:t>• Μικροβιολογικά εργαστήρια</a:t>
            </a:r>
          </a:p>
          <a:p>
            <a:r>
              <a:rPr lang="el-GR">
                <a:solidFill>
                  <a:srgbClr val="000000"/>
                </a:solidFill>
                <a:latin typeface="Helvetica" charset="0"/>
                <a:cs typeface="Helvetica" charset="0"/>
              </a:rPr>
              <a:t>• Βιοχημικά εργαστήρια</a:t>
            </a:r>
          </a:p>
          <a:p>
            <a:r>
              <a:rPr lang="el-GR">
                <a:solidFill>
                  <a:srgbClr val="000000"/>
                </a:solidFill>
                <a:latin typeface="Helvetica" charset="0"/>
                <a:cs typeface="Helvetica" charset="0"/>
              </a:rPr>
              <a:t>• Βιολογικά εργαστήρια</a:t>
            </a:r>
          </a:p>
          <a:p>
            <a:endParaRPr lang="el-GR"/>
          </a:p>
        </p:txBody>
      </p:sp>
    </p:spTree>
    <p:extLst>
      <p:ext uri="{BB962C8B-B14F-4D97-AF65-F5344CB8AC3E}">
        <p14:creationId xmlns:p14="http://schemas.microsoft.com/office/powerpoint/2010/main" val="2508463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3600">
                <a:latin typeface="Corbel"/>
              </a:rPr>
              <a:t>ΑΝΤΙΚΕΙΜΕΝΑ  ΕΞΕΙΔΙΚΕΥΣΗΣ</a:t>
            </a:r>
            <a:r>
              <a:rPr lang="el-GR">
                <a:latin typeface="Corbel"/>
              </a:rPr>
              <a:t> </a:t>
            </a:r>
          </a:p>
        </p:txBody>
      </p:sp>
      <p:sp>
        <p:nvSpPr>
          <p:cNvPr id="3" name="Θέση περιεχομένου 2"/>
          <p:cNvSpPr>
            <a:spLocks noGrp="1"/>
          </p:cNvSpPr>
          <p:nvPr>
            <p:ph idx="1"/>
          </p:nvPr>
        </p:nvSpPr>
        <p:spPr/>
        <p:txBody>
          <a:bodyPr/>
          <a:lstStyle/>
          <a:p>
            <a:pPr marL="0" indent="0">
              <a:buNone/>
            </a:pPr>
            <a:r>
              <a:rPr lang="el-GR" b="1">
                <a:solidFill>
                  <a:srgbClr val="7B8181"/>
                </a:solidFill>
                <a:latin typeface="Helvetica" charset="0"/>
                <a:cs typeface="Helvetica" charset="0"/>
              </a:rPr>
              <a:t>• </a:t>
            </a:r>
            <a:r>
              <a:rPr lang="el-GR">
                <a:solidFill>
                  <a:srgbClr val="000000"/>
                </a:solidFill>
                <a:latin typeface="Helvetica" charset="0"/>
                <a:cs typeface="Helvetica" charset="0"/>
              </a:rPr>
              <a:t>Αναλαμβάνει όλες τις απλές εξετάσεις μικροβιολογικού και βιοχημικού τύπου όπως αντιβιογράμματα, τεστ ευαισθησίας, ταυτοποίηση μικροβίων, μετρήσεις σακχάρου, ουρίας, χολερυθρίνης, χοληνεστεράσης,</a:t>
            </a:r>
          </a:p>
          <a:p>
            <a:pPr marL="0" indent="0">
              <a:buNone/>
            </a:pPr>
            <a:r>
              <a:rPr lang="el-GR">
                <a:solidFill>
                  <a:srgbClr val="000000"/>
                </a:solidFill>
                <a:latin typeface="Helvetica" charset="0"/>
                <a:cs typeface="Helvetica" charset="0"/>
              </a:rPr>
              <a:t>• Αναλαμβάνει την ταυτοποίηση μικροβίων μέσω αυτοματοποιημένων συστημάτων, την αρχειοθέτηση και τη στατιστική επεξεργασία στοιχείων των ασθενών.</a:t>
            </a:r>
          </a:p>
          <a:p>
            <a:pPr marL="0" indent="0">
              <a:buNone/>
            </a:pPr>
            <a:r>
              <a:rPr lang="el-GR">
                <a:solidFill>
                  <a:srgbClr val="000000"/>
                </a:solidFill>
                <a:latin typeface="Helvetica" charset="0"/>
                <a:cs typeface="Helvetica" charset="0"/>
              </a:rPr>
              <a:t>• Αναλαμβάνει την παρασκευή θρεπτικών υλικών και διαλυμάτων, για ελέγχους από αυτόματους βιοχημικούς αναλυτές, εξασφαλίζει στείρες συνθήκες καλλιέργειας και διασφαλίζει την καλή λειτουργία των αναλυτών.</a:t>
            </a:r>
            <a:r>
              <a:rPr lang="el-GR" b="1">
                <a:solidFill>
                  <a:srgbClr val="000000"/>
                </a:solidFill>
                <a:latin typeface="Helvetica" charset="0"/>
                <a:cs typeface="Helvetica" charset="0"/>
              </a:rPr>
              <a:t> </a:t>
            </a:r>
          </a:p>
        </p:txBody>
      </p:sp>
    </p:spTree>
    <p:extLst>
      <p:ext uri="{BB962C8B-B14F-4D97-AF65-F5344CB8AC3E}">
        <p14:creationId xmlns:p14="http://schemas.microsoft.com/office/powerpoint/2010/main" val="2703744394"/>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0</Words>
  <Application>Microsoft Office PowerPoint</Application>
  <PresentationFormat>Ευρεία οθόνη</PresentationFormat>
  <Paragraphs>0</Paragraphs>
  <Slides>10</Slides>
  <Notes>10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Όψη</vt:lpstr>
      <vt:lpstr>ΙΑΤΡΟΣ - ΜΙΚΡΟΒΙΟΛΟΓΟΣ </vt:lpstr>
      <vt:lpstr>ΙΑΤΡΙΚΗ </vt:lpstr>
      <vt:lpstr>ΑΣΧΟΛΕΙΤΑΙ ...</vt:lpstr>
      <vt:lpstr>ΤΟΜΕΑΣ ΜΙΚΡΟΒΙΟΛΟΓΙΑΣ</vt:lpstr>
      <vt:lpstr>ΒΑΣΕΙΣ  ΣΧΟΛΗΣ  2014 </vt:lpstr>
      <vt:lpstr>ΥΠΟΧΡΕΩΤΙΚΑ  ΜΑΘΗΜΑΤΑ   ( Ενδεικτικά κάποια εξάμηνα και μαθήματα ) Συνολικά τα εξάμηνα είναι 10    </vt:lpstr>
      <vt:lpstr>ΠΡΟΓΡΑΜΜΑ  ΣΠΟΥΔΩΝ  ( Για προπτυχιακές και μεταπτυχιακές σπουδές )</vt:lpstr>
      <vt:lpstr>ΔΗΜΟΣΙΑ ΚΑΙ ΙΔΙΩΤΙΚΑ ΜΕΡΗ ΕΡΓΑΣΙΑΣ </vt:lpstr>
      <vt:lpstr>ΑΝΤΙΚΕΙΜΕΝΑ  ΕΞΕΙΔΙΚΕΥΣΗΣ </vt:lpstr>
      <vt:lpstr>ΤΕΛΟΣ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Sarun Da-asa</dc:creator>
  <cp:lastModifiedBy>Sarun Da-asa</cp:lastModifiedBy>
  <cp:revision>14</cp:revision>
  <dcterms:created xsi:type="dcterms:W3CDTF">2013-07-31T04:05:24Z</dcterms:created>
  <dcterms:modified xsi:type="dcterms:W3CDTF">2015-02-14T17:32:12Z</dcterms:modified>
</cp:coreProperties>
</file>