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60" r:id="rId3"/>
    <p:sldId id="261" r:id="rId4"/>
    <p:sldId id="258" r:id="rId5"/>
    <p:sldId id="259" r:id="rId6"/>
    <p:sldId id="263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99FF"/>
    <a:srgbClr val="0066FF"/>
    <a:srgbClr val="66CCFF"/>
    <a:srgbClr val="009900"/>
    <a:srgbClr val="33CC33"/>
    <a:srgbClr val="3399FF"/>
    <a:srgbClr val="0099CC"/>
    <a:srgbClr val="99CCFF"/>
    <a:srgbClr val="66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86353-B2E4-4918-95A0-6B2AA267F01F}" type="datetimeFigureOut">
              <a:rPr lang="el-GR" smtClean="0"/>
              <a:pPr/>
              <a:t>2/3/2016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E5480-3FF1-468E-A327-C9E6E4AC51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86353-B2E4-4918-95A0-6B2AA267F01F}" type="datetimeFigureOut">
              <a:rPr lang="el-GR" smtClean="0"/>
              <a:pPr/>
              <a:t>2/3/2016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E5480-3FF1-468E-A327-C9E6E4AC51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86353-B2E4-4918-95A0-6B2AA267F01F}" type="datetimeFigureOut">
              <a:rPr lang="el-GR" smtClean="0"/>
              <a:pPr/>
              <a:t>2/3/2016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E5480-3FF1-468E-A327-C9E6E4AC51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86353-B2E4-4918-95A0-6B2AA267F01F}" type="datetimeFigureOut">
              <a:rPr lang="el-GR" smtClean="0"/>
              <a:pPr/>
              <a:t>2/3/2016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E5480-3FF1-468E-A327-C9E6E4AC51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86353-B2E4-4918-95A0-6B2AA267F01F}" type="datetimeFigureOut">
              <a:rPr lang="el-GR" smtClean="0"/>
              <a:pPr/>
              <a:t>2/3/2016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E5480-3FF1-468E-A327-C9E6E4AC51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86353-B2E4-4918-95A0-6B2AA267F01F}" type="datetimeFigureOut">
              <a:rPr lang="el-GR" smtClean="0"/>
              <a:pPr/>
              <a:t>2/3/2016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E5480-3FF1-468E-A327-C9E6E4AC51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86353-B2E4-4918-95A0-6B2AA267F01F}" type="datetimeFigureOut">
              <a:rPr lang="el-GR" smtClean="0"/>
              <a:pPr/>
              <a:t>2/3/2016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E5480-3FF1-468E-A327-C9E6E4AC51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86353-B2E4-4918-95A0-6B2AA267F01F}" type="datetimeFigureOut">
              <a:rPr lang="el-GR" smtClean="0"/>
              <a:pPr/>
              <a:t>2/3/2016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E5480-3FF1-468E-A327-C9E6E4AC51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86353-B2E4-4918-95A0-6B2AA267F01F}" type="datetimeFigureOut">
              <a:rPr lang="el-GR" smtClean="0"/>
              <a:pPr/>
              <a:t>2/3/2016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E5480-3FF1-468E-A327-C9E6E4AC51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86353-B2E4-4918-95A0-6B2AA267F01F}" type="datetimeFigureOut">
              <a:rPr lang="el-GR" smtClean="0"/>
              <a:pPr/>
              <a:t>2/3/2016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E5480-3FF1-468E-A327-C9E6E4AC51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86353-B2E4-4918-95A0-6B2AA267F01F}" type="datetimeFigureOut">
              <a:rPr lang="el-GR" smtClean="0"/>
              <a:pPr/>
              <a:t>2/3/2016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E5480-3FF1-468E-A327-C9E6E4AC51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86353-B2E4-4918-95A0-6B2AA267F01F}" type="datetimeFigureOut">
              <a:rPr lang="el-GR" smtClean="0"/>
              <a:pPr/>
              <a:t>2/3/2016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E5480-3FF1-468E-A327-C9E6E4AC51A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357686" y="5286388"/>
            <a:ext cx="4786314" cy="1571612"/>
          </a:xfrm>
          <a:noFill/>
        </p:spPr>
        <p:txBody>
          <a:bodyPr>
            <a:normAutofit/>
          </a:bodyPr>
          <a:lstStyle/>
          <a:p>
            <a:r>
              <a:rPr lang="el-GR" sz="2800" dirty="0" smtClean="0">
                <a:solidFill>
                  <a:srgbClr val="3333FF"/>
                </a:solidFill>
              </a:rPr>
              <a:t>Ανακυκλώσιμοι</a:t>
            </a:r>
            <a:br>
              <a:rPr lang="el-GR" sz="2800" dirty="0" smtClean="0">
                <a:solidFill>
                  <a:srgbClr val="3333FF"/>
                </a:solidFill>
              </a:rPr>
            </a:br>
            <a:r>
              <a:rPr lang="el-GR" sz="2800" dirty="0" smtClean="0">
                <a:solidFill>
                  <a:srgbClr val="3333FF"/>
                </a:solidFill>
              </a:rPr>
              <a:t>Εργασία </a:t>
            </a:r>
            <a:r>
              <a:rPr lang="en-US" sz="2800" dirty="0" smtClean="0">
                <a:solidFill>
                  <a:srgbClr val="3333FF"/>
                </a:solidFill>
              </a:rPr>
              <a:t>Project</a:t>
            </a:r>
            <a:br>
              <a:rPr lang="en-US" sz="2800" dirty="0" smtClean="0">
                <a:solidFill>
                  <a:srgbClr val="3333FF"/>
                </a:solidFill>
              </a:rPr>
            </a:br>
            <a:r>
              <a:rPr lang="el-GR" sz="2800" dirty="0" smtClean="0">
                <a:solidFill>
                  <a:srgbClr val="3333FF"/>
                </a:solidFill>
              </a:rPr>
              <a:t>Σχολικό έτος 2015-2016</a:t>
            </a:r>
            <a:endParaRPr lang="el-GR" sz="2800" dirty="0">
              <a:solidFill>
                <a:srgbClr val="3333FF"/>
              </a:solidFill>
            </a:endParaRPr>
          </a:p>
        </p:txBody>
      </p:sp>
      <p:pic>
        <p:nvPicPr>
          <p:cNvPr id="4" name="3 - Θέση περιεχομένου" descr="ανακυκλωση-αλουμινιου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6" y="1000108"/>
            <a:ext cx="6786610" cy="42148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928694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l-GR" dirty="0" smtClean="0">
                <a:solidFill>
                  <a:srgbClr val="3333FF"/>
                </a:solidFill>
              </a:rPr>
              <a:t>ΠΑΡΑΓΩΓΗ ΑΛΟΥΜΙΝΙΟΥ</a:t>
            </a:r>
            <a:endParaRPr lang="el-GR" dirty="0">
              <a:solidFill>
                <a:srgbClr val="3333FF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l-GR" sz="3600" dirty="0" smtClean="0">
                <a:solidFill>
                  <a:srgbClr val="0099FF"/>
                </a:solidFill>
              </a:rPr>
              <a:t>Ο βωξίτης αποτελεί το μοναδικό μετάλλευμα /πρώτη ύλη παραγωγής αλουμινίου.</a:t>
            </a:r>
          </a:p>
          <a:p>
            <a:r>
              <a:rPr lang="el-GR" sz="3600" dirty="0" smtClean="0">
                <a:solidFill>
                  <a:srgbClr val="0099FF"/>
                </a:solidFill>
              </a:rPr>
              <a:t>Το αλουμίνιο που παράγεται από το βωξίτη χρησιμοποιείται: </a:t>
            </a:r>
            <a:endParaRPr lang="el-GR" sz="3600" dirty="0" smtClean="0">
              <a:solidFill>
                <a:srgbClr val="0099FF"/>
              </a:solidFill>
            </a:endParaRPr>
          </a:p>
          <a:p>
            <a:pPr>
              <a:buNone/>
            </a:pPr>
            <a:r>
              <a:rPr lang="el-GR" sz="3600" dirty="0" smtClean="0">
                <a:solidFill>
                  <a:srgbClr val="0099FF"/>
                </a:solidFill>
              </a:rPr>
              <a:t> </a:t>
            </a:r>
            <a:r>
              <a:rPr lang="el-GR" sz="3600" dirty="0" smtClean="0">
                <a:solidFill>
                  <a:srgbClr val="0099FF"/>
                </a:solidFill>
              </a:rPr>
              <a:t>       </a:t>
            </a:r>
            <a:r>
              <a:rPr lang="el-GR" sz="3600" dirty="0" smtClean="0">
                <a:solidFill>
                  <a:srgbClr val="0099FF"/>
                </a:solidFill>
              </a:rPr>
              <a:t>στη </a:t>
            </a:r>
            <a:r>
              <a:rPr lang="el-GR" sz="3600" dirty="0" smtClean="0">
                <a:solidFill>
                  <a:srgbClr val="0099FF"/>
                </a:solidFill>
              </a:rPr>
              <a:t>βιομηχανία </a:t>
            </a:r>
          </a:p>
          <a:p>
            <a:pPr>
              <a:buNone/>
            </a:pPr>
            <a:r>
              <a:rPr lang="el-GR" sz="3600" dirty="0" smtClean="0">
                <a:solidFill>
                  <a:srgbClr val="0099FF"/>
                </a:solidFill>
              </a:rPr>
              <a:t> </a:t>
            </a:r>
            <a:r>
              <a:rPr lang="el-GR" sz="3600" dirty="0" smtClean="0">
                <a:solidFill>
                  <a:srgbClr val="0099FF"/>
                </a:solidFill>
              </a:rPr>
              <a:t>       στις μεταφορές </a:t>
            </a:r>
            <a:endParaRPr lang="el-GR" sz="3600" dirty="0" smtClean="0">
              <a:solidFill>
                <a:srgbClr val="0099FF"/>
              </a:solidFill>
            </a:endParaRPr>
          </a:p>
          <a:p>
            <a:pPr>
              <a:buNone/>
            </a:pPr>
            <a:r>
              <a:rPr lang="el-GR" sz="3600" dirty="0" smtClean="0">
                <a:solidFill>
                  <a:srgbClr val="0099FF"/>
                </a:solidFill>
              </a:rPr>
              <a:t> </a:t>
            </a:r>
            <a:r>
              <a:rPr lang="el-GR" sz="3600" dirty="0" smtClean="0">
                <a:solidFill>
                  <a:srgbClr val="0099FF"/>
                </a:solidFill>
              </a:rPr>
              <a:t>       στις </a:t>
            </a:r>
            <a:r>
              <a:rPr lang="el-GR" sz="3600" dirty="0" smtClean="0">
                <a:solidFill>
                  <a:srgbClr val="0099FF"/>
                </a:solidFill>
              </a:rPr>
              <a:t>κατασκευές </a:t>
            </a:r>
            <a:endParaRPr lang="el-GR" sz="3600" dirty="0" smtClean="0">
              <a:solidFill>
                <a:srgbClr val="0099FF"/>
              </a:solidFill>
            </a:endParaRPr>
          </a:p>
          <a:p>
            <a:pPr>
              <a:buNone/>
            </a:pPr>
            <a:r>
              <a:rPr lang="el-GR" sz="3600" dirty="0" smtClean="0">
                <a:solidFill>
                  <a:srgbClr val="0099FF"/>
                </a:solidFill>
              </a:rPr>
              <a:t>        στην καθημερινή ζωή</a:t>
            </a:r>
            <a:r>
              <a:rPr lang="el-GR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l-GR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el-GR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3 - Δεξιό βέλος"/>
          <p:cNvSpPr/>
          <p:nvPr/>
        </p:nvSpPr>
        <p:spPr>
          <a:xfrm>
            <a:off x="214282" y="3786190"/>
            <a:ext cx="57147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Δεξιό βέλος"/>
          <p:cNvSpPr/>
          <p:nvPr/>
        </p:nvSpPr>
        <p:spPr>
          <a:xfrm>
            <a:off x="214282" y="4929198"/>
            <a:ext cx="57150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Δεξιό βέλος"/>
          <p:cNvSpPr/>
          <p:nvPr/>
        </p:nvSpPr>
        <p:spPr>
          <a:xfrm>
            <a:off x="214282" y="5572140"/>
            <a:ext cx="57150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Δεξιό βέλος"/>
          <p:cNvSpPr/>
          <p:nvPr/>
        </p:nvSpPr>
        <p:spPr>
          <a:xfrm>
            <a:off x="214282" y="4357694"/>
            <a:ext cx="57150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l-GR" sz="4800" dirty="0" smtClean="0">
                <a:solidFill>
                  <a:srgbClr val="3333FF"/>
                </a:solidFill>
              </a:rPr>
              <a:t>ΒΩΞΙΤΗΣ ΣΤΗΝ ΕΛΛΑΔΑ</a:t>
            </a:r>
            <a:endParaRPr lang="el-GR" sz="4800" dirty="0">
              <a:solidFill>
                <a:srgbClr val="3333FF"/>
              </a:solidFill>
            </a:endParaRPr>
          </a:p>
        </p:txBody>
      </p:sp>
      <p:graphicFrame>
        <p:nvGraphicFramePr>
          <p:cNvPr id="10" name="9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5214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2607487">
                <a:tc>
                  <a:txBody>
                    <a:bodyPr/>
                    <a:lstStyle/>
                    <a:p>
                      <a:r>
                        <a:rPr lang="el-GR" sz="3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Η Ελλάδα κατέχει σημαντική θέση όχι μόνο στην Ευρωπαϊκή Ένωση αλλά και παγκοσμίως καθώς είναι μια από τις σημαντικότερες </a:t>
                      </a:r>
                      <a:r>
                        <a:rPr lang="el-GR" sz="3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βωξιτοπαραγωγές</a:t>
                      </a:r>
                      <a:r>
                        <a:rPr lang="el-GR" sz="3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χώρες.</a:t>
                      </a:r>
                      <a:endParaRPr lang="el-GR" sz="3600" dirty="0"/>
                    </a:p>
                  </a:txBody>
                  <a:tcPr/>
                </a:tc>
              </a:tr>
              <a:tr h="2607487">
                <a:tc>
                  <a:txBody>
                    <a:bodyPr/>
                    <a:lstStyle/>
                    <a:p>
                      <a:r>
                        <a:rPr lang="el-GR" sz="4000" b="0" i="0" kern="1200" dirty="0" smtClean="0">
                          <a:solidFill>
                            <a:srgbClr val="3333FF"/>
                          </a:solidFill>
                          <a:latin typeface="+mn-lt"/>
                          <a:ea typeface="+mn-ea"/>
                          <a:cs typeface="+mn-cs"/>
                        </a:rPr>
                        <a:t>Η εξόρυξη του βωξίτη στη χώρα μας γίνεται κατά 65% με υπόγειες και 35% με υπαίθριες εκμεταλλεύσεις.</a:t>
                      </a:r>
                      <a:endParaRPr lang="el-GR" sz="4000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07157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l-GR" sz="4000" dirty="0" smtClean="0">
                <a:solidFill>
                  <a:srgbClr val="3333FF"/>
                </a:solidFill>
              </a:rPr>
              <a:t>Η ΑΝΑΚΥΚΛΩΣΗ ΑΛΟΥΜΙΝΙΟΥ ΠΡΟΣΦΕΡΕΙ</a:t>
            </a:r>
            <a:endParaRPr lang="el-GR" sz="4000" dirty="0">
              <a:solidFill>
                <a:srgbClr val="3333FF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2863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4400" dirty="0">
                <a:solidFill>
                  <a:srgbClr val="0070C0"/>
                </a:solidFill>
              </a:rPr>
              <a:t> </a:t>
            </a:r>
            <a:r>
              <a:rPr lang="el-GR" sz="4400" dirty="0" smtClean="0">
                <a:solidFill>
                  <a:srgbClr val="0070C0"/>
                </a:solidFill>
              </a:rPr>
              <a:t>  </a:t>
            </a:r>
            <a:r>
              <a:rPr lang="en-US" sz="3600" dirty="0" smtClean="0">
                <a:solidFill>
                  <a:srgbClr val="3399FF"/>
                </a:solidFill>
              </a:rPr>
              <a:t> </a:t>
            </a:r>
            <a:r>
              <a:rPr lang="en-US" sz="3600" dirty="0" smtClean="0">
                <a:solidFill>
                  <a:srgbClr val="3399FF"/>
                </a:solidFill>
              </a:rPr>
              <a:t> </a:t>
            </a:r>
            <a:r>
              <a:rPr lang="el-GR" sz="3600" dirty="0" smtClean="0">
                <a:solidFill>
                  <a:srgbClr val="3399FF"/>
                </a:solidFill>
              </a:rPr>
              <a:t> </a:t>
            </a:r>
            <a:r>
              <a:rPr lang="en-US" sz="4000" dirty="0" smtClean="0">
                <a:solidFill>
                  <a:srgbClr val="3333FF"/>
                </a:solidFill>
              </a:rPr>
              <a:t> </a:t>
            </a:r>
            <a:r>
              <a:rPr lang="en-US" sz="4000" dirty="0" smtClean="0">
                <a:solidFill>
                  <a:srgbClr val="3333FF"/>
                </a:solidFill>
              </a:rPr>
              <a:t>   </a:t>
            </a:r>
            <a:r>
              <a:rPr lang="el-GR" sz="4000" dirty="0" smtClean="0">
                <a:solidFill>
                  <a:srgbClr val="3333FF"/>
                </a:solidFill>
              </a:rPr>
              <a:t>π</a:t>
            </a:r>
            <a:r>
              <a:rPr lang="el-GR" sz="4000" dirty="0" smtClean="0">
                <a:solidFill>
                  <a:srgbClr val="3333FF"/>
                </a:solidFill>
              </a:rPr>
              <a:t>ροστασία </a:t>
            </a:r>
            <a:r>
              <a:rPr lang="el-GR" sz="4000" dirty="0">
                <a:solidFill>
                  <a:srgbClr val="3333FF"/>
                </a:solidFill>
              </a:rPr>
              <a:t>του περιβάλλοντος</a:t>
            </a:r>
            <a:r>
              <a:rPr lang="el-GR" sz="3600" dirty="0">
                <a:solidFill>
                  <a:srgbClr val="3333FF"/>
                </a:solidFill>
              </a:rPr>
              <a:t> </a:t>
            </a:r>
            <a:endParaRPr lang="el-GR" sz="3600" dirty="0" smtClean="0">
              <a:solidFill>
                <a:srgbClr val="3333FF"/>
              </a:solidFill>
            </a:endParaRPr>
          </a:p>
          <a:p>
            <a:pPr>
              <a:buNone/>
            </a:pPr>
            <a:r>
              <a:rPr lang="el-GR" sz="3600" dirty="0"/>
              <a:t/>
            </a:r>
            <a:br>
              <a:rPr lang="el-GR" sz="3600" dirty="0"/>
            </a:br>
            <a:r>
              <a:rPr lang="el-GR" sz="3600" dirty="0" smtClean="0"/>
              <a:t> </a:t>
            </a:r>
            <a:r>
              <a:rPr lang="el-GR" sz="3600" dirty="0" smtClean="0"/>
              <a:t>      </a:t>
            </a:r>
            <a:r>
              <a:rPr lang="el-GR" sz="4000" dirty="0" smtClean="0">
                <a:solidFill>
                  <a:srgbClr val="3333FF"/>
                </a:solidFill>
              </a:rPr>
              <a:t>εξοικονόμηση </a:t>
            </a:r>
            <a:r>
              <a:rPr lang="el-GR" sz="4000" dirty="0" smtClean="0">
                <a:solidFill>
                  <a:srgbClr val="3333FF"/>
                </a:solidFill>
              </a:rPr>
              <a:t>ενέργειας</a:t>
            </a:r>
          </a:p>
          <a:p>
            <a:pPr>
              <a:buNone/>
            </a:pPr>
            <a:endParaRPr lang="el-GR" sz="4000" dirty="0">
              <a:solidFill>
                <a:srgbClr val="009900"/>
              </a:solidFill>
            </a:endParaRPr>
          </a:p>
          <a:p>
            <a:pPr>
              <a:buNone/>
            </a:pPr>
            <a:r>
              <a:rPr lang="el-GR" sz="4000" dirty="0" smtClean="0">
                <a:solidFill>
                  <a:srgbClr val="3333FF"/>
                </a:solidFill>
              </a:rPr>
              <a:t>         περιορισμός </a:t>
            </a:r>
            <a:r>
              <a:rPr lang="el-GR" sz="4000" dirty="0" smtClean="0">
                <a:solidFill>
                  <a:srgbClr val="3333FF"/>
                </a:solidFill>
              </a:rPr>
              <a:t>σπατάλης </a:t>
            </a:r>
            <a:r>
              <a:rPr lang="el-GR" sz="4000" dirty="0" smtClean="0">
                <a:solidFill>
                  <a:srgbClr val="3333FF"/>
                </a:solidFill>
              </a:rPr>
              <a:t>βωξίτη</a:t>
            </a:r>
            <a:endParaRPr lang="el-GR" sz="4000" dirty="0" smtClean="0">
              <a:solidFill>
                <a:srgbClr val="3333FF"/>
              </a:solidFill>
            </a:endParaRPr>
          </a:p>
          <a:p>
            <a:pPr>
              <a:buNone/>
            </a:pPr>
            <a:endParaRPr lang="el-GR" sz="3600" dirty="0"/>
          </a:p>
          <a:p>
            <a:pPr>
              <a:buNone/>
            </a:pPr>
            <a:r>
              <a:rPr lang="el-GR" sz="4000" dirty="0" smtClean="0">
                <a:solidFill>
                  <a:srgbClr val="3333FF"/>
                </a:solidFill>
              </a:rPr>
              <a:t>         νέες </a:t>
            </a:r>
            <a:r>
              <a:rPr lang="el-GR" sz="4000" dirty="0" smtClean="0">
                <a:solidFill>
                  <a:srgbClr val="3333FF"/>
                </a:solidFill>
              </a:rPr>
              <a:t>θέσεις εργασίας</a:t>
            </a:r>
            <a:endParaRPr lang="el-GR" sz="4000" dirty="0">
              <a:solidFill>
                <a:srgbClr val="3333FF"/>
              </a:solidFill>
            </a:endParaRPr>
          </a:p>
        </p:txBody>
      </p:sp>
      <p:sp>
        <p:nvSpPr>
          <p:cNvPr id="4" name="3 - Δεξιό βέλος"/>
          <p:cNvSpPr/>
          <p:nvPr/>
        </p:nvSpPr>
        <p:spPr>
          <a:xfrm>
            <a:off x="142844" y="1785926"/>
            <a:ext cx="8355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Δεξιό βέλος"/>
          <p:cNvSpPr/>
          <p:nvPr/>
        </p:nvSpPr>
        <p:spPr>
          <a:xfrm>
            <a:off x="142844" y="3071810"/>
            <a:ext cx="8355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Δεξιό βέλος"/>
          <p:cNvSpPr/>
          <p:nvPr/>
        </p:nvSpPr>
        <p:spPr>
          <a:xfrm>
            <a:off x="142844" y="4500570"/>
            <a:ext cx="8355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Δεξιό βέλος"/>
          <p:cNvSpPr/>
          <p:nvPr/>
        </p:nvSpPr>
        <p:spPr>
          <a:xfrm>
            <a:off x="142844" y="5857892"/>
            <a:ext cx="8355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000132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l-GR" b="1" dirty="0">
                <a:solidFill>
                  <a:srgbClr val="0066FF"/>
                </a:solidFill>
              </a:rPr>
              <a:t>ΟΙΚΟΝΟΜΙΚΟ ΟΦΕΛΟΣ</a:t>
            </a:r>
            <a:endParaRPr lang="el-GR" dirty="0">
              <a:solidFill>
                <a:srgbClr val="0066FF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  <a:noFill/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l-GR" sz="12800" dirty="0" smtClean="0">
                <a:solidFill>
                  <a:srgbClr val="009900"/>
                </a:solidFill>
              </a:rPr>
              <a:t> </a:t>
            </a:r>
            <a:r>
              <a:rPr lang="el-GR" sz="13500" dirty="0" smtClean="0">
                <a:solidFill>
                  <a:srgbClr val="0099FF"/>
                </a:solidFill>
              </a:rPr>
              <a:t>Η </a:t>
            </a:r>
            <a:r>
              <a:rPr lang="el-GR" sz="13500" dirty="0">
                <a:solidFill>
                  <a:srgbClr val="0099FF"/>
                </a:solidFill>
              </a:rPr>
              <a:t>ανακύκλωση ενός τόνου αλουμινίου </a:t>
            </a:r>
            <a:r>
              <a:rPr lang="el-GR" sz="13500" dirty="0" smtClean="0">
                <a:solidFill>
                  <a:srgbClr val="0099FF"/>
                </a:solidFill>
              </a:rPr>
              <a:t>έχει εξοικονόμηση:</a:t>
            </a:r>
            <a:endParaRPr lang="el-GR" sz="13500" dirty="0">
              <a:solidFill>
                <a:srgbClr val="0099FF"/>
              </a:solidFill>
            </a:endParaRPr>
          </a:p>
          <a:p>
            <a:r>
              <a:rPr lang="el-GR" sz="13500" dirty="0">
                <a:solidFill>
                  <a:srgbClr val="3333FF"/>
                </a:solidFill>
              </a:rPr>
              <a:t>4 τόνων βωξίτη</a:t>
            </a:r>
          </a:p>
          <a:p>
            <a:r>
              <a:rPr lang="el-GR" sz="13500" dirty="0">
                <a:solidFill>
                  <a:srgbClr val="3333FF"/>
                </a:solidFill>
              </a:rPr>
              <a:t>500 κιλών σόδας</a:t>
            </a:r>
          </a:p>
          <a:p>
            <a:r>
              <a:rPr lang="el-GR" sz="13500" dirty="0">
                <a:solidFill>
                  <a:srgbClr val="3333FF"/>
                </a:solidFill>
              </a:rPr>
              <a:t>100 κιλών ασβεστόλιθου</a:t>
            </a:r>
          </a:p>
          <a:p>
            <a:r>
              <a:rPr lang="el-GR" sz="13500" dirty="0">
                <a:solidFill>
                  <a:srgbClr val="3333FF"/>
                </a:solidFill>
              </a:rPr>
              <a:t>700 κιλών </a:t>
            </a:r>
            <a:r>
              <a:rPr lang="el-GR" sz="13500" dirty="0" smtClean="0">
                <a:solidFill>
                  <a:srgbClr val="3333FF"/>
                </a:solidFill>
              </a:rPr>
              <a:t>πετρελαίου</a:t>
            </a:r>
            <a:endParaRPr lang="el-GR" sz="13500" dirty="0">
              <a:solidFill>
                <a:srgbClr val="3333FF"/>
              </a:solidFill>
            </a:endParaRPr>
          </a:p>
          <a:p>
            <a:r>
              <a:rPr lang="el-GR" sz="13500" dirty="0">
                <a:solidFill>
                  <a:srgbClr val="3333FF"/>
                </a:solidFill>
              </a:rPr>
              <a:t>25 κιλών </a:t>
            </a:r>
            <a:r>
              <a:rPr lang="el-GR" sz="13500" dirty="0" err="1">
                <a:solidFill>
                  <a:srgbClr val="3333FF"/>
                </a:solidFill>
              </a:rPr>
              <a:t>κρυολίτη</a:t>
            </a:r>
            <a:endParaRPr lang="el-GR" sz="13500" dirty="0">
              <a:solidFill>
                <a:srgbClr val="3333FF"/>
              </a:solidFill>
            </a:endParaRPr>
          </a:p>
          <a:p>
            <a:r>
              <a:rPr lang="el-GR" sz="13500" dirty="0">
                <a:solidFill>
                  <a:srgbClr val="3333FF"/>
                </a:solidFill>
              </a:rPr>
              <a:t>35 κιλών φθοριούχου αλουμινίου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07157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l-GR" dirty="0" smtClean="0">
                <a:solidFill>
                  <a:srgbClr val="0066FF"/>
                </a:solidFill>
              </a:rPr>
              <a:t>Διαδικασία Ανακύκλωσης Αλουμινίου</a:t>
            </a:r>
            <a:endParaRPr lang="el-GR" dirty="0">
              <a:solidFill>
                <a:srgbClr val="0066FF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490063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l-GR" sz="3600" dirty="0" smtClean="0">
                <a:solidFill>
                  <a:srgbClr val="3333FF"/>
                </a:solidFill>
              </a:rPr>
              <a:t>Στην επεξεργασία τα κομμάτια αλουμινίου ρίχνονται σε λιωμένο αλουμίνιο και λιώνουν στους 700 βαθμούς</a:t>
            </a:r>
            <a:r>
              <a:rPr lang="el-GR" sz="3600" dirty="0">
                <a:solidFill>
                  <a:srgbClr val="3333FF"/>
                </a:solidFill>
              </a:rPr>
              <a:t> </a:t>
            </a:r>
            <a:r>
              <a:rPr lang="el-GR" sz="3600" dirty="0" smtClean="0">
                <a:solidFill>
                  <a:srgbClr val="3333FF"/>
                </a:solidFill>
              </a:rPr>
              <a:t>Κελσίου.</a:t>
            </a:r>
          </a:p>
          <a:p>
            <a:pPr>
              <a:buFont typeface="Wingdings" pitchFamily="2" charset="2"/>
              <a:buChar char="v"/>
            </a:pPr>
            <a:r>
              <a:rPr lang="el-GR" sz="3600" dirty="0" smtClean="0">
                <a:solidFill>
                  <a:srgbClr val="3333FF"/>
                </a:solidFill>
              </a:rPr>
              <a:t>Μετά τοποθετείται σε καλούπια και παίρνει την τελική του μορφή.</a:t>
            </a:r>
          </a:p>
          <a:p>
            <a:pPr>
              <a:buFont typeface="Wingdings" pitchFamily="2" charset="2"/>
              <a:buChar char="v"/>
            </a:pPr>
            <a:r>
              <a:rPr lang="el-GR" sz="3600" dirty="0" smtClean="0">
                <a:solidFill>
                  <a:srgbClr val="3333FF"/>
                </a:solidFill>
              </a:rPr>
              <a:t>Τα επεξεργασμένα αλουμινένια κουτιά μεταφέρονται για πώληση.</a:t>
            </a:r>
            <a:endParaRPr lang="el-GR" sz="360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7818" y="5143512"/>
            <a:ext cx="3786182" cy="1714488"/>
          </a:xfrm>
          <a:solidFill>
            <a:srgbClr val="66CCFF"/>
          </a:solidFill>
        </p:spPr>
        <p:txBody>
          <a:bodyPr>
            <a:normAutofit/>
          </a:bodyPr>
          <a:lstStyle/>
          <a:p>
            <a:r>
              <a:rPr lang="el-GR" sz="2400" dirty="0" smtClean="0">
                <a:solidFill>
                  <a:srgbClr val="3333FF"/>
                </a:solidFill>
              </a:rPr>
              <a:t>Μαρία </a:t>
            </a:r>
            <a:r>
              <a:rPr lang="el-GR" sz="2400" dirty="0" err="1" smtClean="0">
                <a:solidFill>
                  <a:srgbClr val="3333FF"/>
                </a:solidFill>
              </a:rPr>
              <a:t>Γρηγοροπούλου</a:t>
            </a:r>
            <a:r>
              <a:rPr lang="el-GR" sz="2400" dirty="0" smtClean="0">
                <a:solidFill>
                  <a:srgbClr val="3333FF"/>
                </a:solidFill>
              </a:rPr>
              <a:t/>
            </a:r>
            <a:br>
              <a:rPr lang="el-GR" sz="2400" dirty="0" smtClean="0">
                <a:solidFill>
                  <a:srgbClr val="3333FF"/>
                </a:solidFill>
              </a:rPr>
            </a:br>
            <a:r>
              <a:rPr lang="el-GR" sz="2400" dirty="0" smtClean="0">
                <a:solidFill>
                  <a:srgbClr val="3333FF"/>
                </a:solidFill>
              </a:rPr>
              <a:t>Ειρήνη </a:t>
            </a:r>
            <a:r>
              <a:rPr lang="el-GR" sz="2400" dirty="0" err="1" smtClean="0">
                <a:solidFill>
                  <a:srgbClr val="3333FF"/>
                </a:solidFill>
              </a:rPr>
              <a:t>Γάσπαρη</a:t>
            </a:r>
            <a:r>
              <a:rPr lang="el-GR" sz="2400" dirty="0" smtClean="0">
                <a:solidFill>
                  <a:srgbClr val="3333FF"/>
                </a:solidFill>
              </a:rPr>
              <a:t/>
            </a:r>
            <a:br>
              <a:rPr lang="el-GR" sz="2400" dirty="0" smtClean="0">
                <a:solidFill>
                  <a:srgbClr val="3333FF"/>
                </a:solidFill>
              </a:rPr>
            </a:br>
            <a:r>
              <a:rPr lang="el-GR" sz="2400" dirty="0" smtClean="0">
                <a:solidFill>
                  <a:srgbClr val="3333FF"/>
                </a:solidFill>
              </a:rPr>
              <a:t>Στέφανος Γκίκας</a:t>
            </a:r>
            <a:br>
              <a:rPr lang="el-GR" sz="2400" dirty="0" smtClean="0">
                <a:solidFill>
                  <a:srgbClr val="3333FF"/>
                </a:solidFill>
              </a:rPr>
            </a:br>
            <a:r>
              <a:rPr lang="el-GR" sz="2400" dirty="0" smtClean="0">
                <a:solidFill>
                  <a:srgbClr val="3333FF"/>
                </a:solidFill>
              </a:rPr>
              <a:t>Θανάσης </a:t>
            </a:r>
            <a:r>
              <a:rPr lang="el-GR" sz="2400" dirty="0" err="1" smtClean="0">
                <a:solidFill>
                  <a:srgbClr val="3333FF"/>
                </a:solidFill>
              </a:rPr>
              <a:t>Βιτάκης</a:t>
            </a:r>
            <a:endParaRPr lang="el-GR" sz="2400" dirty="0">
              <a:solidFill>
                <a:srgbClr val="3333FF"/>
              </a:solidFill>
            </a:endParaRPr>
          </a:p>
        </p:txBody>
      </p:sp>
      <p:pic>
        <p:nvPicPr>
          <p:cNvPr id="6" name="5 - Θέση περιεχομένου" descr="image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357166"/>
            <a:ext cx="5214974" cy="47149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</TotalTime>
  <Words>138</Words>
  <Application>Microsoft Office PowerPoint</Application>
  <PresentationFormat>Προβολή στην οθόνη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Ανακυκλώσιμοι Εργασία Project Σχολικό έτος 2015-2016</vt:lpstr>
      <vt:lpstr>ΠΑΡΑΓΩΓΗ ΑΛΟΥΜΙΝΙΟΥ</vt:lpstr>
      <vt:lpstr>ΒΩΞΙΤΗΣ ΣΤΗΝ ΕΛΛΑΔΑ</vt:lpstr>
      <vt:lpstr>Η ΑΝΑΚΥΚΛΩΣΗ ΑΛΟΥΜΙΝΙΟΥ ΠΡΟΣΦΕΡΕΙ</vt:lpstr>
      <vt:lpstr>ΟΙΚΟΝΟΜΙΚΟ ΟΦΕΛΟΣ</vt:lpstr>
      <vt:lpstr>Διαδικασία Ανακύκλωσης Αλουμινίου</vt:lpstr>
      <vt:lpstr>Μαρία Γρηγοροπούλου Ειρήνη Γάσπαρη Στέφανος Γκίκας Θανάσης Βιτάκης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Ανακυκλώσιμοι Εργασία Project Σχολικό έτος 2015-2016</dc:title>
  <dc:creator>ΣΑΚΗΣ</dc:creator>
  <cp:lastModifiedBy>ΣΑΚΗΣ</cp:lastModifiedBy>
  <cp:revision>28</cp:revision>
  <dcterms:created xsi:type="dcterms:W3CDTF">2016-02-09T14:07:40Z</dcterms:created>
  <dcterms:modified xsi:type="dcterms:W3CDTF">2016-03-03T06:25:57Z</dcterms:modified>
</cp:coreProperties>
</file>