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9" r:id="rId2"/>
    <p:sldId id="270" r:id="rId3"/>
    <p:sldId id="260" r:id="rId4"/>
    <p:sldId id="262" r:id="rId5"/>
    <p:sldId id="261" r:id="rId6"/>
    <p:sldId id="263" r:id="rId7"/>
    <p:sldId id="265" r:id="rId8"/>
    <p:sldId id="269" r:id="rId9"/>
    <p:sldId id="268"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FB3D4216-5296-4072-849D-A883D821AEA0}" type="datetimeFigureOut">
              <a:rPr lang="el-GR" smtClean="0"/>
              <a:pPr/>
              <a:t>24/2/2016</a:t>
            </a:fld>
            <a:endParaRPr lang="el-GR" dirty="0"/>
          </a:p>
        </p:txBody>
      </p:sp>
      <p:sp>
        <p:nvSpPr>
          <p:cNvPr id="16" name="15 - Θέση αριθμού διαφάνειας"/>
          <p:cNvSpPr>
            <a:spLocks noGrp="1"/>
          </p:cNvSpPr>
          <p:nvPr>
            <p:ph type="sldNum" sz="quarter" idx="11"/>
          </p:nvPr>
        </p:nvSpPr>
        <p:spPr/>
        <p:txBody>
          <a:bodyPr/>
          <a:lstStyle/>
          <a:p>
            <a:fld id="{9983AEDD-2ED1-4281-AF70-6B5D3B9A6939}" type="slidenum">
              <a:rPr lang="el-GR" smtClean="0"/>
              <a:pPr/>
              <a:t>‹#›</a:t>
            </a:fld>
            <a:endParaRPr lang="el-GR" dirty="0"/>
          </a:p>
        </p:txBody>
      </p:sp>
      <p:sp>
        <p:nvSpPr>
          <p:cNvPr id="17" name="16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B3D4216-5296-4072-849D-A883D821AEA0}" type="datetimeFigureOut">
              <a:rPr lang="el-GR" smtClean="0"/>
              <a:pPr/>
              <a:t>24/2/2016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983AEDD-2ED1-4281-AF70-6B5D3B9A6939}"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B3D4216-5296-4072-849D-A883D821AEA0}" type="datetimeFigureOut">
              <a:rPr lang="el-GR" smtClean="0"/>
              <a:pPr/>
              <a:t>24/2/2016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983AEDD-2ED1-4281-AF70-6B5D3B9A6939}"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FB3D4216-5296-4072-849D-A883D821AEA0}" type="datetimeFigureOut">
              <a:rPr lang="el-GR" smtClean="0"/>
              <a:pPr/>
              <a:t>24/2/2016</a:t>
            </a:fld>
            <a:endParaRPr lang="el-GR" dirty="0"/>
          </a:p>
        </p:txBody>
      </p:sp>
      <p:sp>
        <p:nvSpPr>
          <p:cNvPr id="15" name="14 - Θέση αριθμού διαφάνειας"/>
          <p:cNvSpPr>
            <a:spLocks noGrp="1"/>
          </p:cNvSpPr>
          <p:nvPr>
            <p:ph type="sldNum" sz="quarter" idx="15"/>
          </p:nvPr>
        </p:nvSpPr>
        <p:spPr/>
        <p:txBody>
          <a:bodyPr/>
          <a:lstStyle>
            <a:lvl1pPr algn="ctr">
              <a:defRPr/>
            </a:lvl1pPr>
          </a:lstStyle>
          <a:p>
            <a:fld id="{9983AEDD-2ED1-4281-AF70-6B5D3B9A6939}" type="slidenum">
              <a:rPr lang="el-GR" smtClean="0"/>
              <a:pPr/>
              <a:t>‹#›</a:t>
            </a:fld>
            <a:endParaRPr lang="el-GR" dirty="0"/>
          </a:p>
        </p:txBody>
      </p:sp>
      <p:sp>
        <p:nvSpPr>
          <p:cNvPr id="16" name="15 - Θέση υποσέλιδου"/>
          <p:cNvSpPr>
            <a:spLocks noGrp="1"/>
          </p:cNvSpPr>
          <p:nvPr>
            <p:ph type="ftr" sz="quarter" idx="16"/>
          </p:nvPr>
        </p:nvSpPr>
        <p:spPr/>
        <p:txBody>
          <a:bodyPr/>
          <a:lstStyle/>
          <a:p>
            <a:endParaRPr lang="el-GR" dirty="0"/>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FB3D4216-5296-4072-849D-A883D821AEA0}" type="datetimeFigureOut">
              <a:rPr lang="el-GR" smtClean="0"/>
              <a:pPr/>
              <a:t>24/2/2016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983AEDD-2ED1-4281-AF70-6B5D3B9A6939}" type="slidenum">
              <a:rPr lang="el-GR" smtClean="0"/>
              <a:pPr/>
              <a:t>‹#›</a:t>
            </a:fld>
            <a:endParaRPr lang="el-GR" dirty="0"/>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FB3D4216-5296-4072-849D-A883D821AEA0}" type="datetimeFigureOut">
              <a:rPr lang="el-GR" smtClean="0"/>
              <a:pPr/>
              <a:t>24/2/2016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9983AEDD-2ED1-4281-AF70-6B5D3B9A6939}"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9983AEDD-2ED1-4281-AF70-6B5D3B9A6939}" type="slidenum">
              <a:rPr lang="el-GR" smtClean="0"/>
              <a:pPr/>
              <a:t>‹#›</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7" name="6 - Θέση ημερομηνίας"/>
          <p:cNvSpPr>
            <a:spLocks noGrp="1"/>
          </p:cNvSpPr>
          <p:nvPr>
            <p:ph type="dt" sz="half" idx="10"/>
          </p:nvPr>
        </p:nvSpPr>
        <p:spPr/>
        <p:txBody>
          <a:bodyPr/>
          <a:lstStyle/>
          <a:p>
            <a:fld id="{FB3D4216-5296-4072-849D-A883D821AEA0}" type="datetimeFigureOut">
              <a:rPr lang="el-GR" smtClean="0"/>
              <a:pPr/>
              <a:t>24/2/2016</a:t>
            </a:fld>
            <a:endParaRPr lang="el-GR" dirty="0"/>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FB3D4216-5296-4072-849D-A883D821AEA0}" type="datetimeFigureOut">
              <a:rPr lang="el-GR" smtClean="0"/>
              <a:pPr/>
              <a:t>24/2/2016</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9983AEDD-2ED1-4281-AF70-6B5D3B9A6939}"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B3D4216-5296-4072-849D-A883D821AEA0}" type="datetimeFigureOut">
              <a:rPr lang="el-GR" smtClean="0"/>
              <a:pPr/>
              <a:t>24/2/2016</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9983AEDD-2ED1-4281-AF70-6B5D3B9A6939}"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FB3D4216-5296-4072-849D-A883D821AEA0}" type="datetimeFigureOut">
              <a:rPr lang="el-GR" smtClean="0"/>
              <a:pPr/>
              <a:t>24/2/2016</a:t>
            </a:fld>
            <a:endParaRPr lang="el-GR" dirty="0"/>
          </a:p>
        </p:txBody>
      </p:sp>
      <p:sp>
        <p:nvSpPr>
          <p:cNvPr id="9" name="8 - Θέση αριθμού διαφάνειας"/>
          <p:cNvSpPr>
            <a:spLocks noGrp="1"/>
          </p:cNvSpPr>
          <p:nvPr>
            <p:ph type="sldNum" sz="quarter" idx="15"/>
          </p:nvPr>
        </p:nvSpPr>
        <p:spPr/>
        <p:txBody>
          <a:bodyPr/>
          <a:lstStyle/>
          <a:p>
            <a:fld id="{9983AEDD-2ED1-4281-AF70-6B5D3B9A6939}" type="slidenum">
              <a:rPr lang="el-GR" smtClean="0"/>
              <a:pPr/>
              <a:t>‹#›</a:t>
            </a:fld>
            <a:endParaRPr lang="el-GR" dirty="0"/>
          </a:p>
        </p:txBody>
      </p:sp>
      <p:sp>
        <p:nvSpPr>
          <p:cNvPr id="10" name="9 - Θέση υποσέλιδου"/>
          <p:cNvSpPr>
            <a:spLocks noGrp="1"/>
          </p:cNvSpPr>
          <p:nvPr>
            <p:ph type="ftr" sz="quarter" idx="16"/>
          </p:nvPr>
        </p:nvSpPr>
        <p:spPr/>
        <p:txBody>
          <a:bodyPr/>
          <a:lstStyle/>
          <a:p>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FB3D4216-5296-4072-849D-A883D821AEA0}" type="datetimeFigureOut">
              <a:rPr lang="el-GR" smtClean="0"/>
              <a:pPr/>
              <a:t>24/2/2016</a:t>
            </a:fld>
            <a:endParaRPr lang="el-GR" dirty="0"/>
          </a:p>
        </p:txBody>
      </p:sp>
      <p:sp>
        <p:nvSpPr>
          <p:cNvPr id="9" name="8 - Θέση αριθμού διαφάνειας"/>
          <p:cNvSpPr>
            <a:spLocks noGrp="1"/>
          </p:cNvSpPr>
          <p:nvPr>
            <p:ph type="sldNum" sz="quarter" idx="11"/>
          </p:nvPr>
        </p:nvSpPr>
        <p:spPr/>
        <p:txBody>
          <a:bodyPr/>
          <a:lstStyle/>
          <a:p>
            <a:fld id="{9983AEDD-2ED1-4281-AF70-6B5D3B9A6939}" type="slidenum">
              <a:rPr lang="el-GR" smtClean="0"/>
              <a:pPr/>
              <a:t>‹#›</a:t>
            </a:fld>
            <a:endParaRPr lang="el-GR" dirty="0"/>
          </a:p>
        </p:txBody>
      </p:sp>
      <p:sp>
        <p:nvSpPr>
          <p:cNvPr id="10" name="9 - Θέση υποσέλιδου"/>
          <p:cNvSpPr>
            <a:spLocks noGrp="1"/>
          </p:cNvSpPr>
          <p:nvPr>
            <p:ph type="ftr" sz="quarter" idx="12"/>
          </p:nvPr>
        </p:nvSpPr>
        <p:spPr/>
        <p:txBody>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B3D4216-5296-4072-849D-A883D821AEA0}" type="datetimeFigureOut">
              <a:rPr lang="el-GR" smtClean="0"/>
              <a:pPr/>
              <a:t>24/2/2016</a:t>
            </a:fld>
            <a:endParaRPr lang="el-GR" dirty="0"/>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dirty="0"/>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983AEDD-2ED1-4281-AF70-6B5D3B9A6939}" type="slidenum">
              <a:rPr lang="el-GR" smtClean="0"/>
              <a:pPr/>
              <a:t>‹#›</a:t>
            </a:fld>
            <a:endParaRPr lang="el-GR" dirty="0"/>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ΑΝΑΚΥΚΛΩΣΗ.jpg"/>
          <p:cNvPicPr>
            <a:picLocks noGrp="1" noChangeAspect="1"/>
          </p:cNvPicPr>
          <p:nvPr>
            <p:ph sz="quarter" idx="1"/>
          </p:nvPr>
        </p:nvPicPr>
        <p:blipFill>
          <a:blip r:embed="rId2" cstate="print"/>
          <a:stretch>
            <a:fillRect/>
          </a:stretch>
        </p:blipFill>
        <p:spPr>
          <a:xfrm>
            <a:off x="5715008" y="1428736"/>
            <a:ext cx="3081358" cy="3000396"/>
          </a:xfrm>
        </p:spPr>
      </p:pic>
      <p:sp>
        <p:nvSpPr>
          <p:cNvPr id="4" name="3 - Θέση κειμένου"/>
          <p:cNvSpPr>
            <a:spLocks noGrp="1"/>
          </p:cNvSpPr>
          <p:nvPr>
            <p:ph type="body" idx="2"/>
          </p:nvPr>
        </p:nvSpPr>
        <p:spPr>
          <a:xfrm>
            <a:off x="5857884" y="4667267"/>
            <a:ext cx="3008313" cy="2190733"/>
          </a:xfrm>
        </p:spPr>
        <p:txBody>
          <a:bodyPr>
            <a:normAutofit lnSpcReduction="10000"/>
          </a:bodyPr>
          <a:lstStyle/>
          <a:p>
            <a:r>
              <a:rPr lang="el-GR" sz="2400" b="1" u="sng" dirty="0" smtClean="0">
                <a:solidFill>
                  <a:srgbClr val="FFC000"/>
                </a:solidFill>
              </a:rPr>
              <a:t>ΡΑΝΙΑ ΓΙΑΧΑΛΗ</a:t>
            </a:r>
          </a:p>
          <a:p>
            <a:r>
              <a:rPr lang="el-GR" sz="2400" b="1" u="sng" dirty="0" smtClean="0">
                <a:solidFill>
                  <a:srgbClr val="FFC000"/>
                </a:solidFill>
              </a:rPr>
              <a:t>ΝΑΣΙΑ ΓΕΩΡΓΟΠΟΥΛΟΥ </a:t>
            </a:r>
          </a:p>
          <a:p>
            <a:r>
              <a:rPr lang="el-GR" sz="2400" b="1" u="sng" dirty="0" smtClean="0">
                <a:solidFill>
                  <a:srgbClr val="FFC000"/>
                </a:solidFill>
              </a:rPr>
              <a:t>ΗΛΙΑΣ ΓΙΑΓΚΟΣ</a:t>
            </a:r>
            <a:endParaRPr lang="el-GR" sz="2400" b="1" u="sng" dirty="0">
              <a:solidFill>
                <a:srgbClr val="FFC000"/>
              </a:solidFill>
            </a:endParaRPr>
          </a:p>
        </p:txBody>
      </p:sp>
      <p:sp>
        <p:nvSpPr>
          <p:cNvPr id="2" name="1 - Τίτλος"/>
          <p:cNvSpPr>
            <a:spLocks noGrp="1"/>
          </p:cNvSpPr>
          <p:nvPr>
            <p:ph type="title"/>
          </p:nvPr>
        </p:nvSpPr>
        <p:spPr>
          <a:xfrm>
            <a:off x="500034" y="714356"/>
            <a:ext cx="7901014" cy="798496"/>
          </a:xfrm>
        </p:spPr>
        <p:txBody>
          <a:bodyPr>
            <a:normAutofit fontScale="90000"/>
          </a:bodyPr>
          <a:lstStyle/>
          <a:p>
            <a:r>
              <a:rPr lang="el-GR" sz="3600" dirty="0" smtClean="0">
                <a:solidFill>
                  <a:srgbClr val="7030A0"/>
                </a:solidFill>
              </a:rPr>
              <a:t> </a:t>
            </a:r>
            <a:r>
              <a:rPr lang="el-GR" sz="4400" i="1" u="sng" dirty="0" smtClean="0">
                <a:solidFill>
                  <a:schemeClr val="accent3">
                    <a:lumMod val="75000"/>
                  </a:schemeClr>
                </a:solidFill>
              </a:rPr>
              <a:t>ΑΝΑΚΥΚΛΩΣΗ ΗΛΕΚΤΡΙΚΩΝ ΣΥΣΚΕΥΩΝ</a:t>
            </a:r>
            <a:endParaRPr lang="el-GR" sz="4400" i="1" u="sng" dirty="0">
              <a:solidFill>
                <a:schemeClr val="accent3">
                  <a:lumMod val="75000"/>
                </a:schemeClr>
              </a:solidFill>
            </a:endParaRPr>
          </a:p>
        </p:txBody>
      </p:sp>
      <p:pic>
        <p:nvPicPr>
          <p:cNvPr id="7" name="6 - Εικόνα" descr="2002.jpg"/>
          <p:cNvPicPr>
            <a:picLocks noChangeAspect="1"/>
          </p:cNvPicPr>
          <p:nvPr/>
        </p:nvPicPr>
        <p:blipFill>
          <a:blip r:embed="rId3" cstate="print"/>
          <a:stretch>
            <a:fillRect/>
          </a:stretch>
        </p:blipFill>
        <p:spPr>
          <a:xfrm>
            <a:off x="428596" y="3071810"/>
            <a:ext cx="4905376" cy="2428892"/>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2001.gif"/>
          <p:cNvPicPr>
            <a:picLocks noChangeAspect="1"/>
          </p:cNvPicPr>
          <p:nvPr/>
        </p:nvPicPr>
        <p:blipFill>
          <a:blip r:embed="rId2" cstate="print"/>
          <a:stretch>
            <a:fillRect/>
          </a:stretch>
        </p:blipFill>
        <p:spPr>
          <a:xfrm>
            <a:off x="428596" y="214290"/>
            <a:ext cx="8286807" cy="600079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500034" y="1214422"/>
            <a:ext cx="7058052" cy="3929090"/>
          </a:xfrm>
        </p:spPr>
        <p:txBody>
          <a:bodyPr>
            <a:normAutofit/>
          </a:bodyPr>
          <a:lstStyle/>
          <a:p>
            <a:pPr algn="l"/>
            <a:r>
              <a:rPr lang="el-GR" sz="2800" dirty="0" smtClean="0">
                <a:solidFill>
                  <a:schemeClr val="tx1">
                    <a:lumMod val="95000"/>
                    <a:lumOff val="5000"/>
                  </a:schemeClr>
                </a:solidFill>
              </a:rPr>
              <a:t>Ανακύκλωση είναι η διαδικασία με την οποία επαναχρησιμοποιείται εν μέρει ή ολικά οτιδήποτε αποτελεί έμμεσα ή άμεσα αποτελέσματα της δραστηριότητας. Μέρος της διαδικασίας της ανακύκλωσης είναι και η μετατροπή βλαβερών  για το περιβάλλον υλικών σε λιγότερο ή και καθόλου βλαβερά</a:t>
            </a:r>
          </a:p>
        </p:txBody>
      </p:sp>
      <p:sp>
        <p:nvSpPr>
          <p:cNvPr id="2" name="1 - Τίτλος"/>
          <p:cNvSpPr>
            <a:spLocks noGrp="1"/>
          </p:cNvSpPr>
          <p:nvPr>
            <p:ph type="ctrTitle"/>
          </p:nvPr>
        </p:nvSpPr>
        <p:spPr>
          <a:xfrm>
            <a:off x="642910" y="0"/>
            <a:ext cx="7772400" cy="969959"/>
          </a:xfrm>
        </p:spPr>
        <p:txBody>
          <a:bodyPr>
            <a:normAutofit/>
          </a:bodyPr>
          <a:lstStyle/>
          <a:p>
            <a:r>
              <a:rPr lang="el-GR" u="sng" dirty="0" smtClean="0">
                <a:solidFill>
                  <a:srgbClr val="92D050"/>
                </a:solidFill>
              </a:rPr>
              <a:t>ΤΙ ΕΙΝΑΙ Η ΑΝΑΚΥΚΛΩΣΗ;;</a:t>
            </a:r>
            <a:endParaRPr lang="el-GR" u="sng" dirty="0">
              <a:solidFill>
                <a:srgbClr val="92D050"/>
              </a:solidFill>
            </a:endParaRPr>
          </a:p>
        </p:txBody>
      </p:sp>
      <p:pic>
        <p:nvPicPr>
          <p:cNvPr id="5" name="4 - Εικόνα" descr="ΛΑΛΑ.jpg"/>
          <p:cNvPicPr>
            <a:picLocks noChangeAspect="1"/>
          </p:cNvPicPr>
          <p:nvPr/>
        </p:nvPicPr>
        <p:blipFill>
          <a:blip r:embed="rId2" cstate="print"/>
          <a:stretch>
            <a:fillRect/>
          </a:stretch>
        </p:blipFill>
        <p:spPr>
          <a:xfrm>
            <a:off x="4500562" y="4572008"/>
            <a:ext cx="4262449" cy="192882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785786" y="1857364"/>
            <a:ext cx="6986614" cy="3781436"/>
          </a:xfrm>
        </p:spPr>
        <p:txBody>
          <a:bodyPr/>
          <a:lstStyle/>
          <a:p>
            <a:pPr algn="l">
              <a:buFont typeface="Arial" pitchFamily="34" charset="0"/>
              <a:buChar char="•"/>
            </a:pPr>
            <a:r>
              <a:rPr lang="el-GR" sz="3200" dirty="0" smtClean="0">
                <a:solidFill>
                  <a:schemeClr val="tx1">
                    <a:lumMod val="95000"/>
                    <a:lumOff val="5000"/>
                  </a:schemeClr>
                </a:solidFill>
              </a:rPr>
              <a:t> Μεγάλες οικιακές συσκευές</a:t>
            </a:r>
          </a:p>
          <a:p>
            <a:pPr algn="l">
              <a:buFont typeface="Arial" pitchFamily="34" charset="0"/>
              <a:buChar char="•"/>
            </a:pPr>
            <a:r>
              <a:rPr lang="el-GR" sz="3200" dirty="0" smtClean="0">
                <a:solidFill>
                  <a:schemeClr val="tx1">
                    <a:lumMod val="95000"/>
                    <a:lumOff val="5000"/>
                  </a:schemeClr>
                </a:solidFill>
              </a:rPr>
              <a:t>Εξοπλισμός πληροφορικής</a:t>
            </a:r>
          </a:p>
          <a:p>
            <a:pPr algn="l">
              <a:buFont typeface="Arial" pitchFamily="34" charset="0"/>
              <a:buChar char="•"/>
            </a:pPr>
            <a:r>
              <a:rPr lang="el-GR" sz="3200" dirty="0" smtClean="0">
                <a:solidFill>
                  <a:schemeClr val="tx1">
                    <a:lumMod val="95000"/>
                    <a:lumOff val="5000"/>
                  </a:schemeClr>
                </a:solidFill>
              </a:rPr>
              <a:t>Όργανα παρακολούθησης και ελέγχου</a:t>
            </a:r>
          </a:p>
          <a:p>
            <a:pPr algn="l">
              <a:buFont typeface="Arial" pitchFamily="34" charset="0"/>
              <a:buChar char="•"/>
            </a:pPr>
            <a:r>
              <a:rPr lang="el-GR" sz="3200" dirty="0" smtClean="0">
                <a:solidFill>
                  <a:schemeClr val="tx1">
                    <a:lumMod val="95000"/>
                    <a:lumOff val="5000"/>
                  </a:schemeClr>
                </a:solidFill>
              </a:rPr>
              <a:t>Προϊόντα εικόνας και ήχου</a:t>
            </a:r>
          </a:p>
          <a:p>
            <a:pPr algn="l">
              <a:buFont typeface="Arial" pitchFamily="34" charset="0"/>
              <a:buChar char="•"/>
            </a:pPr>
            <a:r>
              <a:rPr lang="el-GR" sz="3200" dirty="0" smtClean="0">
                <a:solidFill>
                  <a:schemeClr val="tx1">
                    <a:lumMod val="95000"/>
                    <a:lumOff val="5000"/>
                  </a:schemeClr>
                </a:solidFill>
              </a:rPr>
              <a:t>Καταλύτες εξάτμισης οχημάτων</a:t>
            </a:r>
          </a:p>
          <a:p>
            <a:pPr algn="l"/>
            <a:endParaRPr lang="el-GR" dirty="0">
              <a:solidFill>
                <a:schemeClr val="tx1">
                  <a:lumMod val="95000"/>
                  <a:lumOff val="5000"/>
                </a:schemeClr>
              </a:solidFill>
            </a:endParaRPr>
          </a:p>
        </p:txBody>
      </p:sp>
      <p:sp>
        <p:nvSpPr>
          <p:cNvPr id="2" name="1 - Τίτλος"/>
          <p:cNvSpPr>
            <a:spLocks noGrp="1"/>
          </p:cNvSpPr>
          <p:nvPr>
            <p:ph type="ctrTitle"/>
          </p:nvPr>
        </p:nvSpPr>
        <p:spPr>
          <a:xfrm>
            <a:off x="642910" y="285728"/>
            <a:ext cx="7772400" cy="1470025"/>
          </a:xfrm>
        </p:spPr>
        <p:txBody>
          <a:bodyPr>
            <a:normAutofit fontScale="90000"/>
          </a:bodyPr>
          <a:lstStyle/>
          <a:p>
            <a:r>
              <a:rPr lang="el-GR" u="sng" dirty="0" smtClean="0">
                <a:solidFill>
                  <a:srgbClr val="92D050"/>
                </a:solidFill>
              </a:rPr>
              <a:t>ΑΝΑΚΥΚΛΩΣΙΜΑ ΠΡΟΙΟΝΤΑ</a:t>
            </a:r>
            <a:endParaRPr lang="el-GR" u="sng" dirty="0">
              <a:solidFill>
                <a:srgbClr val="92D050"/>
              </a:solidFill>
            </a:endParaRPr>
          </a:p>
        </p:txBody>
      </p:sp>
      <p:pic>
        <p:nvPicPr>
          <p:cNvPr id="4" name="3 - Εικόνα" descr="αρχείο λήψης (4).jpg"/>
          <p:cNvPicPr>
            <a:picLocks noChangeAspect="1"/>
          </p:cNvPicPr>
          <p:nvPr/>
        </p:nvPicPr>
        <p:blipFill>
          <a:blip r:embed="rId2" cstate="print"/>
          <a:stretch>
            <a:fillRect/>
          </a:stretch>
        </p:blipFill>
        <p:spPr>
          <a:xfrm>
            <a:off x="6929454" y="4429132"/>
            <a:ext cx="1895475" cy="19812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500034" y="1214422"/>
            <a:ext cx="8001056" cy="4572032"/>
          </a:xfrm>
        </p:spPr>
        <p:txBody>
          <a:bodyPr>
            <a:noAutofit/>
          </a:bodyPr>
          <a:lstStyle/>
          <a:p>
            <a:pPr algn="l"/>
            <a:r>
              <a:rPr lang="el-GR" sz="2400" dirty="0"/>
              <a:t>Η ίδια η φύση της τεχνολογίας αλλά και η προσπάθεια των εταιριών για προώθηση νέων εφαρμογών στην αγορά αυξάνει τα απόβλητα, καθώς οι καταναλωτές στρέφονται σε νεότερες συσκευές, περισσότερο εύχρηστες και με πολύ μεγαλύτερες </a:t>
            </a:r>
            <a:r>
              <a:rPr lang="el-GR" sz="2400" dirty="0" smtClean="0"/>
              <a:t>δυνατότητες. Χειρότερη είναι βέβαια η κατάσταση όσον αφορά στους υπολογιστές και βέβαια τα κινητά τηλέφωνα, τα οποία η μόδα της αγοράς, επιβάλλει να αλλάζουν πάρα πολύ συχνά. Το μεγάλο πρόβλημα που τα επόμενα χρόνια θα λάβει τεράστιες διαστάσεις, είναι ότι εξαιτίας των υλικών κατασκευής τους, πολλά από τα ηλεκτρονικά και ηλεκτρικά απόβλητα είναι εξαιρετικά επικίνδυνα για τον άνθρωπο και το περιβάλλον. </a:t>
            </a:r>
            <a:endParaRPr lang="el-GR" sz="2400" dirty="0"/>
          </a:p>
        </p:txBody>
      </p:sp>
      <p:sp>
        <p:nvSpPr>
          <p:cNvPr id="2" name="1 - Τίτλος"/>
          <p:cNvSpPr>
            <a:spLocks noGrp="1"/>
          </p:cNvSpPr>
          <p:nvPr>
            <p:ph type="ctrTitle"/>
          </p:nvPr>
        </p:nvSpPr>
        <p:spPr>
          <a:xfrm>
            <a:off x="642910" y="0"/>
            <a:ext cx="7772400" cy="1143008"/>
          </a:xfrm>
        </p:spPr>
        <p:txBody>
          <a:bodyPr>
            <a:normAutofit fontScale="90000"/>
          </a:bodyPr>
          <a:lstStyle/>
          <a:p>
            <a:r>
              <a:rPr lang="el-GR" i="1" u="sng" dirty="0" smtClean="0">
                <a:solidFill>
                  <a:srgbClr val="92D050"/>
                </a:solidFill>
              </a:rPr>
              <a:t>ΑΝΑΚΥΚΛΩΣΗ ΗΛ.ΣΥΣΚΕΥΩΝ</a:t>
            </a:r>
            <a:endParaRPr lang="el-GR" i="1" u="sng" dirty="0">
              <a:solidFill>
                <a:srgbClr val="92D05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85720" y="428604"/>
            <a:ext cx="8501122" cy="6215106"/>
          </a:xfrm>
        </p:spPr>
        <p:txBody>
          <a:bodyPr>
            <a:normAutofit/>
          </a:bodyPr>
          <a:lstStyle/>
          <a:p>
            <a:r>
              <a:rPr lang="el-GR" dirty="0" smtClean="0"/>
              <a:t>Πάρα </a:t>
            </a:r>
            <a:r>
              <a:rPr lang="el-GR" dirty="0"/>
              <a:t>πολλές ηλεκτρικές και ηλεκτρονικές συσκευές περιέχουν μόλυβδο. Όταν το μέταλλο αυτό έρθει σε επαφή με τον άνθρωπο μπορεί λόγω της σύστασής του να προκαλέσει βλάβες σε πολλά ανθρώπινα όργανα, στο αίμα, τους πνεύμονες, ενώ είναι πιθανόν να προκαλέσει καρκινογενέσεις. Εξαιρετικά κοινή είναι και η χρήση του υδράργυρου, ο οποίος μπορεί να προκαλέσει ανεπανόρθωτες βλάβες στα νεφρά, τον νευρικό ιστό και το DNA. Άλλα επικίνδυνα υλικά τα οποία όταν αποτίθενται στις χωματερές ή καίγονται είναι το θειάφι, το οποίο προκαλεί βλάβες στο συκώτι, τα νεφρά, την καρδιά και τα μάτια, το κάδμιο με δυνατότητα ζημιάς στους πνεύμονες και τα νεφρά, το καρκινογενές αμερίκιο, το οξείδιο του βηρυλλίου κ.ά.</a:t>
            </a:r>
          </a:p>
          <a:p>
            <a:endParaRPr lang="el-GR" dirty="0"/>
          </a:p>
        </p:txBody>
      </p:sp>
      <p:sp>
        <p:nvSpPr>
          <p:cNvPr id="2" name="1 - Τίτλος"/>
          <p:cNvSpPr>
            <a:spLocks noGrp="1"/>
          </p:cNvSpPr>
          <p:nvPr>
            <p:ph type="ctrTitle"/>
          </p:nvPr>
        </p:nvSpPr>
        <p:spPr>
          <a:xfrm>
            <a:off x="714348" y="1"/>
            <a:ext cx="7772400" cy="214290"/>
          </a:xfrm>
        </p:spPr>
        <p:txBody>
          <a:bodyPr>
            <a:normAutofit fontScale="90000"/>
          </a:bodyPr>
          <a:lstStyle/>
          <a:p>
            <a:endParaRPr lang="el-GR" dirty="0"/>
          </a:p>
        </p:txBody>
      </p:sp>
      <p:pic>
        <p:nvPicPr>
          <p:cNvPr id="4" name="3 - Εικόνα" descr="images.jpg"/>
          <p:cNvPicPr>
            <a:picLocks noChangeAspect="1"/>
          </p:cNvPicPr>
          <p:nvPr/>
        </p:nvPicPr>
        <p:blipFill>
          <a:blip r:embed="rId2" cstate="print"/>
          <a:stretch>
            <a:fillRect/>
          </a:stretch>
        </p:blipFill>
        <p:spPr>
          <a:xfrm>
            <a:off x="1142976" y="4857760"/>
            <a:ext cx="7072362" cy="171451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i="1" u="sng" dirty="0" smtClean="0">
                <a:solidFill>
                  <a:srgbClr val="92D050"/>
                </a:solidFill>
              </a:rPr>
              <a:t>ΠΛΕΟΝΕΚΤΗΜΑΤΑ</a:t>
            </a:r>
            <a:endParaRPr lang="el-GR" i="1" u="sng" dirty="0">
              <a:solidFill>
                <a:srgbClr val="92D050"/>
              </a:solidFill>
            </a:endParaRPr>
          </a:p>
        </p:txBody>
      </p:sp>
      <p:sp>
        <p:nvSpPr>
          <p:cNvPr id="3" name="2 - Θέση περιεχομένου"/>
          <p:cNvSpPr>
            <a:spLocks noGrp="1"/>
          </p:cNvSpPr>
          <p:nvPr>
            <p:ph sz="half" idx="1"/>
          </p:nvPr>
        </p:nvSpPr>
        <p:spPr>
          <a:xfrm>
            <a:off x="457200" y="1600200"/>
            <a:ext cx="8329642" cy="4900634"/>
          </a:xfrm>
        </p:spPr>
        <p:txBody>
          <a:bodyPr>
            <a:normAutofit lnSpcReduction="10000"/>
          </a:bodyPr>
          <a:lstStyle/>
          <a:p>
            <a:pPr marL="514350" indent="-514350">
              <a:buNone/>
            </a:pPr>
            <a:r>
              <a:rPr lang="el-GR" dirty="0" smtClean="0"/>
              <a:t>1.Όταν ανακυκλώνετε τις ηλεκτρικές σας συσκευές δεν έχετε καμία οικονομική επιβάρυνση.</a:t>
            </a:r>
          </a:p>
          <a:p>
            <a:pPr marL="514350" indent="-514350">
              <a:buNone/>
            </a:pPr>
            <a:r>
              <a:rPr lang="el-GR" dirty="0" smtClean="0"/>
              <a:t>2.Μείωση του όγκου απορριμμάτων και της ανάγκης για δημιουργία νέων Χ.Υ.Τ.Α.</a:t>
            </a:r>
          </a:p>
          <a:p>
            <a:pPr marL="514350" indent="-514350">
              <a:buNone/>
            </a:pPr>
            <a:r>
              <a:rPr lang="el-GR" dirty="0" smtClean="0"/>
              <a:t>3. Αποφεύγουμε την επιβάρυνση του </a:t>
            </a:r>
          </a:p>
          <a:p>
            <a:pPr marL="514350" indent="-514350">
              <a:buNone/>
            </a:pPr>
            <a:r>
              <a:rPr lang="el-GR" dirty="0" smtClean="0"/>
              <a:t>περιβάλλοντος από επικίνδυνες ουσίες.</a:t>
            </a:r>
          </a:p>
          <a:p>
            <a:pPr marL="514350" indent="-514350">
              <a:buNone/>
            </a:pPr>
            <a:r>
              <a:rPr lang="el-GR" dirty="0" smtClean="0"/>
              <a:t>4. Συνεισφορά στον περιορισμό βιομηχανικής </a:t>
            </a:r>
          </a:p>
          <a:p>
            <a:pPr marL="514350" indent="-514350">
              <a:buNone/>
            </a:pPr>
            <a:r>
              <a:rPr lang="el-GR" dirty="0" smtClean="0"/>
              <a:t>ρύπανσης.</a:t>
            </a:r>
          </a:p>
          <a:p>
            <a:pPr marL="514350" indent="-514350">
              <a:buNone/>
            </a:pPr>
            <a:r>
              <a:rPr lang="el-GR" dirty="0" smtClean="0"/>
              <a:t>5.Μείωση της εξόρυξης των μη ανανεώσιμων </a:t>
            </a:r>
          </a:p>
          <a:p>
            <a:pPr marL="514350" indent="-514350">
              <a:buNone/>
            </a:pPr>
            <a:r>
              <a:rPr lang="el-GR" dirty="0"/>
              <a:t>φ</a:t>
            </a:r>
            <a:r>
              <a:rPr lang="el-GR" dirty="0" smtClean="0"/>
              <a:t>υσικών πόρων</a:t>
            </a:r>
          </a:p>
          <a:p>
            <a:pPr marL="514350" indent="-514350">
              <a:buNone/>
            </a:pPr>
            <a:r>
              <a:rPr lang="el-GR" dirty="0" smtClean="0"/>
              <a:t>6.Εξοικονόμηση πρώτων υλών και ενέργειας</a:t>
            </a:r>
          </a:p>
          <a:p>
            <a:pPr marL="514350" indent="-514350">
              <a:buFont typeface="+mj-lt"/>
              <a:buAutoNum type="arabicPeriod"/>
            </a:pPr>
            <a:endParaRPr lang="el-GR" dirty="0"/>
          </a:p>
        </p:txBody>
      </p:sp>
      <p:pic>
        <p:nvPicPr>
          <p:cNvPr id="5" name="4 - Θέση περιεχομένου" descr="recycle.png"/>
          <p:cNvPicPr>
            <a:picLocks noGrp="1" noChangeAspect="1"/>
          </p:cNvPicPr>
          <p:nvPr>
            <p:ph sz="half" idx="2"/>
          </p:nvPr>
        </p:nvPicPr>
        <p:blipFill>
          <a:blip r:embed="rId2" cstate="print"/>
          <a:stretch>
            <a:fillRect/>
          </a:stretch>
        </p:blipFill>
        <p:spPr>
          <a:xfrm>
            <a:off x="6929454" y="2857496"/>
            <a:ext cx="2214546" cy="4000504"/>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152400"/>
            <a:ext cx="8229600" cy="204766"/>
          </a:xfrm>
        </p:spPr>
        <p:txBody>
          <a:bodyPr>
            <a:normAutofit fontScale="90000"/>
          </a:bodyPr>
          <a:lstStyle/>
          <a:p>
            <a:endParaRPr lang="el-GR" dirty="0"/>
          </a:p>
        </p:txBody>
      </p:sp>
      <p:sp>
        <p:nvSpPr>
          <p:cNvPr id="5" name="4 - Θέση περιεχομένου"/>
          <p:cNvSpPr>
            <a:spLocks noGrp="1"/>
          </p:cNvSpPr>
          <p:nvPr>
            <p:ph idx="1"/>
          </p:nvPr>
        </p:nvSpPr>
        <p:spPr>
          <a:xfrm>
            <a:off x="457200" y="714356"/>
            <a:ext cx="8229600" cy="5715040"/>
          </a:xfrm>
        </p:spPr>
        <p:txBody>
          <a:bodyPr>
            <a:normAutofit/>
          </a:bodyPr>
          <a:lstStyle/>
          <a:p>
            <a:pPr>
              <a:buNone/>
            </a:pPr>
            <a:r>
              <a:rPr lang="el-GR" sz="6000" b="1" u="sng" dirty="0" smtClean="0">
                <a:solidFill>
                  <a:schemeClr val="bg1">
                    <a:lumMod val="95000"/>
                    <a:lumOff val="5000"/>
                  </a:schemeClr>
                </a:solidFill>
              </a:rPr>
              <a:t>ΑΝΑΚΥΚΛΩΝΟΥΜΕ ΚΆΘΕ ΑΧΡΗΣΤΗ ΣΥΣΚΕΥΗ ΠΟΥ ΜΠΑΙΝΕΙ ΣΤΗΝ ΠΡΙΖΑ</a:t>
            </a:r>
            <a:r>
              <a:rPr lang="el-GR" sz="6000" b="1" u="sng" smtClean="0">
                <a:solidFill>
                  <a:schemeClr val="bg1">
                    <a:lumMod val="95000"/>
                    <a:lumOff val="5000"/>
                  </a:schemeClr>
                </a:solidFill>
              </a:rPr>
              <a:t>!!!! </a:t>
            </a:r>
            <a:endParaRPr lang="el-GR" sz="6000" b="1" u="sng" dirty="0">
              <a:solidFill>
                <a:schemeClr val="bg1">
                  <a:lumMod val="95000"/>
                  <a:lumOff val="5000"/>
                </a:schemeClr>
              </a:solidFill>
            </a:endParaRPr>
          </a:p>
        </p:txBody>
      </p:sp>
      <p:pic>
        <p:nvPicPr>
          <p:cNvPr id="6" name="5 - Εικόνα" descr="αρχείο λήψης.jpg"/>
          <p:cNvPicPr>
            <a:picLocks noChangeAspect="1"/>
          </p:cNvPicPr>
          <p:nvPr/>
        </p:nvPicPr>
        <p:blipFill>
          <a:blip r:embed="rId2" cstate="print"/>
          <a:stretch>
            <a:fillRect/>
          </a:stretch>
        </p:blipFill>
        <p:spPr>
          <a:xfrm>
            <a:off x="4643438" y="4500570"/>
            <a:ext cx="4500562" cy="214314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ΤΙΠΟΤΑ.jpg"/>
          <p:cNvPicPr>
            <a:picLocks noGrp="1" noChangeAspect="1"/>
          </p:cNvPicPr>
          <p:nvPr>
            <p:ph idx="1"/>
          </p:nvPr>
        </p:nvPicPr>
        <p:blipFill>
          <a:blip r:embed="rId2" cstate="print"/>
          <a:stretch>
            <a:fillRect/>
          </a:stretch>
        </p:blipFill>
        <p:spPr>
          <a:xfrm>
            <a:off x="357158" y="1500174"/>
            <a:ext cx="4071966" cy="2671779"/>
          </a:xfrm>
        </p:spPr>
      </p:pic>
      <p:sp>
        <p:nvSpPr>
          <p:cNvPr id="2" name="1 - Τίτλος"/>
          <p:cNvSpPr>
            <a:spLocks noGrp="1"/>
          </p:cNvSpPr>
          <p:nvPr>
            <p:ph type="title"/>
          </p:nvPr>
        </p:nvSpPr>
        <p:spPr>
          <a:xfrm>
            <a:off x="457200" y="152400"/>
            <a:ext cx="8229600" cy="990584"/>
          </a:xfrm>
        </p:spPr>
        <p:txBody>
          <a:bodyPr/>
          <a:lstStyle/>
          <a:p>
            <a:pPr algn="ctr"/>
            <a:r>
              <a:rPr lang="el-GR" b="1" i="1" dirty="0" smtClean="0">
                <a:solidFill>
                  <a:schemeClr val="accent3">
                    <a:lumMod val="50000"/>
                  </a:schemeClr>
                </a:solidFill>
              </a:rPr>
              <a:t>ΣΑΣ ΕΥΧΑΡΙΣΤΟΥΜΕ  </a:t>
            </a:r>
            <a:endParaRPr lang="el-GR" b="1" i="1" dirty="0">
              <a:solidFill>
                <a:schemeClr val="accent3">
                  <a:lumMod val="50000"/>
                </a:schemeClr>
              </a:solidFill>
            </a:endParaRPr>
          </a:p>
        </p:txBody>
      </p:sp>
      <p:pic>
        <p:nvPicPr>
          <p:cNvPr id="6" name="5 - Εικόνα" descr="ΛΑΛΑ.jpg"/>
          <p:cNvPicPr>
            <a:picLocks noChangeAspect="1"/>
          </p:cNvPicPr>
          <p:nvPr/>
        </p:nvPicPr>
        <p:blipFill>
          <a:blip r:embed="rId3" cstate="print"/>
          <a:stretch>
            <a:fillRect/>
          </a:stretch>
        </p:blipFill>
        <p:spPr>
          <a:xfrm>
            <a:off x="5119669" y="4143380"/>
            <a:ext cx="4024331" cy="271462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117</TotalTime>
  <Words>372</Words>
  <Application>Microsoft Office PowerPoint</Application>
  <PresentationFormat>Προβολή στην οθόνη (4:3)</PresentationFormat>
  <Paragraphs>27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Χαρτί</vt:lpstr>
      <vt:lpstr> ΑΝΑΚΥΚΛΩΣΗ ΗΛΕΚΤΡΙΚΩΝ ΣΥΣΚΕΥΩΝ</vt:lpstr>
      <vt:lpstr>Διαφάνεια 2</vt:lpstr>
      <vt:lpstr>ΤΙ ΕΙΝΑΙ Η ΑΝΑΚΥΚΛΩΣΗ;;</vt:lpstr>
      <vt:lpstr>ΑΝΑΚΥΚΛΩΣΙΜΑ ΠΡΟΙΟΝΤΑ</vt:lpstr>
      <vt:lpstr>ΑΝΑΚΥΚΛΩΣΗ ΗΛ.ΣΥΣΚΕΥΩΝ</vt:lpstr>
      <vt:lpstr>Διαφάνεια 6</vt:lpstr>
      <vt:lpstr>ΠΛΕΟΝΕΚΤΗΜΑΤΑ</vt:lpstr>
      <vt:lpstr>Διαφάνεια 8</vt:lpstr>
      <vt:lpstr>ΣΑΣ ΕΥΧΑΡΙΣΤΟΥΜΕ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ΟΛΓΑ</dc:creator>
  <cp:lastModifiedBy>ΟΛΓΑ</cp:lastModifiedBy>
  <cp:revision>15</cp:revision>
  <dcterms:created xsi:type="dcterms:W3CDTF">2016-01-27T18:17:47Z</dcterms:created>
  <dcterms:modified xsi:type="dcterms:W3CDTF">2016-02-24T20:24:53Z</dcterms:modified>
</cp:coreProperties>
</file>