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99"/>
    <a:srgbClr val="FFFFCC"/>
    <a:srgbClr val="FFCC99"/>
    <a:srgbClr val="99FF99"/>
    <a:srgbClr val="000000"/>
    <a:srgbClr val="111111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75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19AC-3B63-4A20-84BE-16DC466EB066}" type="datetimeFigureOut">
              <a:rPr lang="el-GR" smtClean="0"/>
              <a:pPr/>
              <a:t>18/2/2016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0A514-824A-4D00-8EF0-51D7385C39F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0A514-824A-4D00-8EF0-51D7385C39F0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βασιλης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0A514-824A-4D00-8EF0-51D7385C39F0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Αντωνια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0A514-824A-4D00-8EF0-51D7385C39F0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5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4541-622F-4EEA-A854-5F9848DAD8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BBD6-471D-4C67-B536-82D91484D7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B293-A7CB-4993-A9CB-D46A662DBA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5EDA-4B78-4459-8CBC-C359975861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5D02-1F37-4C15-BEAE-5FDEB8260A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B33C-52D5-43AB-9AD1-3D53FB7FDD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7B8E-2059-43D9-818D-BC74131DB5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416F-9731-4974-A8ED-BC92712EA4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97F2-A404-4757-A495-DB441E28C3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468B-1C51-460E-A825-C081005F1E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08007-1153-4D01-9689-583FED2604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7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D002F37-C9D2-4D31-931F-535AF53D6D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3" r:id="rId4"/>
    <p:sldLayoutId id="2147483859" r:id="rId5"/>
    <p:sldLayoutId id="2147483854" r:id="rId6"/>
    <p:sldLayoutId id="2147483860" r:id="rId7"/>
    <p:sldLayoutId id="2147483861" r:id="rId8"/>
    <p:sldLayoutId id="2147483862" r:id="rId9"/>
    <p:sldLayoutId id="2147483855" r:id="rId10"/>
    <p:sldLayoutId id="21474838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886200"/>
          </a:xfrm>
          <a:noFill/>
        </p:spPr>
        <p:txBody>
          <a:bodyPr>
            <a:normAutofit/>
          </a:bodyPr>
          <a:lstStyle/>
          <a:p>
            <a:pPr algn="ctr"/>
            <a:r>
              <a:rPr lang="el-GR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ΑΝΑΚΥΚΛΩΣΗ ΗΛΕΚΤΡΙΚΩΝ </a:t>
            </a:r>
            <a:br>
              <a:rPr lang="el-GR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</a:br>
            <a:r>
              <a:rPr lang="el-GR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ΚΑΙ ΗΛΕΚΤΡΟΝΙΚΩΝ</a:t>
            </a:r>
            <a:br>
              <a:rPr lang="el-GR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</a:br>
            <a:r>
              <a:rPr lang="el-GR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ΣΥΣΚΕΥΩΝ </a:t>
            </a:r>
            <a:br>
              <a:rPr lang="el-GR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</a:br>
            <a:endParaRPr lang="el-GR" dirty="0">
              <a:solidFill>
                <a:srgbClr val="006600"/>
              </a:solidFill>
            </a:endParaRPr>
          </a:p>
        </p:txBody>
      </p:sp>
      <p:pic>
        <p:nvPicPr>
          <p:cNvPr id="1024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94" r="3187"/>
          <a:stretch>
            <a:fillRect/>
          </a:stretch>
        </p:blipFill>
        <p:spPr>
          <a:xfrm>
            <a:off x="4419600" y="3048000"/>
            <a:ext cx="4572000" cy="3810000"/>
          </a:xfrm>
          <a:solidFill>
            <a:schemeClr val="tx2">
              <a:alpha val="0"/>
            </a:schemeClr>
          </a:solidFill>
        </p:spPr>
      </p:pic>
      <p:sp>
        <p:nvSpPr>
          <p:cNvPr id="10245" name="Rectangle 18"/>
          <p:cNvSpPr>
            <a:spLocks noChangeArrowheads="1"/>
          </p:cNvSpPr>
          <p:nvPr/>
        </p:nvSpPr>
        <p:spPr bwMode="auto">
          <a:xfrm>
            <a:off x="381000" y="28956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Αντωνία Σγούρα</a:t>
            </a:r>
          </a:p>
          <a:p>
            <a:pPr marL="342900" indent="-342900">
              <a:spcBef>
                <a:spcPct val="20000"/>
              </a:spcBef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Ζωή Δερματοπούλου</a:t>
            </a:r>
          </a:p>
          <a:p>
            <a:pPr marL="342900" indent="-342900">
              <a:spcBef>
                <a:spcPct val="20000"/>
              </a:spcBef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Κλεόπας Ρώσσος</a:t>
            </a:r>
          </a:p>
          <a:p>
            <a:pPr marL="342900" indent="-342900">
              <a:spcBef>
                <a:spcPct val="20000"/>
              </a:spcBef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Βασίλης Δρουγούτης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28600" y="5486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Στα πλαίσια του μαθήματος : βιωματικές δράσεις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cap="none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l-GR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συσκευές </a:t>
            </a:r>
            <a:r>
              <a:rPr lang="el-GR" b="1" cap="none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δεν </a:t>
            </a:r>
            <a:r>
              <a:rPr lang="el-GR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πεθαίνουν!</a:t>
            </a:r>
            <a:r>
              <a:rPr lang="el-GR" b="1" cap="none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b="1" cap="none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7582" t="3636" r="20879" b="12727"/>
          <a:stretch>
            <a:fillRect/>
          </a:stretch>
        </p:blipFill>
        <p:spPr>
          <a:xfrm>
            <a:off x="381000" y="2133600"/>
            <a:ext cx="2133600" cy="3505200"/>
          </a:xfrm>
        </p:spPr>
      </p:pic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3048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Μπορείτε τώρα να τις ανακυκλώσετε, </a:t>
            </a:r>
            <a:r>
              <a:rPr lang="el-G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εξοικονομώντας  χρήματα </a:t>
            </a:r>
            <a:r>
              <a:rPr lang="el-G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και πολύτιμη ενέργεια</a:t>
            </a:r>
            <a:r>
              <a:rPr lang="el-GR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70" name="Picture 6" descr="C:\Users\Home\Downloads\eikones\57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048000"/>
            <a:ext cx="3962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83820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η μείωση του όγκου των απορριμμάτων και ο κίνδυνος ρύπανσης από βλαβερές ουσίες.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η μείωση της εξόρυξης και της επεξεργασίας πρώτων υλών.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η μείωση των κίνδυνων μόλυνσης του εδάφους, του νερού και του αέρα και ο περιορισμός των εκπομπών των αερίων του θερμοκηπίου.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457200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Με την ανακύκλωση των συσκευών  επιτυγχάνεται:</a:t>
            </a:r>
            <a:r>
              <a:rPr lang="el-GR" sz="2400" b="1" cap="none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l-GR" sz="2400" b="1" cap="none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l-GR" sz="2400" dirty="0"/>
          </a:p>
        </p:txBody>
      </p:sp>
      <p:pic>
        <p:nvPicPr>
          <p:cNvPr id="12292" name="Picture 4" descr="C:\Users\Home\Downloads\eikones\anakiklo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648200"/>
            <a:ext cx="2819400" cy="2024063"/>
          </a:xfrm>
          <a:prstGeom prst="rect">
            <a:avLst/>
          </a:prstGeom>
          <a:noFill/>
        </p:spPr>
      </p:pic>
      <p:pic>
        <p:nvPicPr>
          <p:cNvPr id="12293" name="Picture 5" descr="C:\Users\Home\Downloads\eikones\reuse_reduce_recy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724400"/>
            <a:ext cx="315277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219200"/>
            <a:ext cx="9144000" cy="2819400"/>
          </a:xfrm>
        </p:spPr>
        <p:txBody>
          <a:bodyPr/>
          <a:lstStyle/>
          <a:p>
            <a:pPr>
              <a:buFontTx/>
              <a:buNone/>
            </a:pPr>
            <a:r>
              <a:rPr lang="el-GR" sz="2400" dirty="0" smtClean="0"/>
              <a:t>   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Στο εσωτερικό των μονάδων των υπολογιστών περιέχεται σημαντική ποσότητα μολύβδου  κ.α. τα  όποια μπορεί να προκαλέσουν βλάβες σε πολλά ανθρώπινα όργανα, στο αίμα, τους πνεύμονες, ενώ είναι πιθανόν 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να 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προκαλέσ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ουν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καρκίνο</a:t>
            </a:r>
            <a:r>
              <a:rPr lang="el-GR" sz="2400" b="1" dirty="0" smtClean="0"/>
              <a:t>. </a:t>
            </a:r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495800"/>
            <a:ext cx="35052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457200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Γιατί ανακύκλωση;</a:t>
            </a:r>
            <a:r>
              <a:rPr lang="el-GR" sz="2400" b="1" cap="none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l-GR" sz="2400" b="1" cap="none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l-GR" sz="2400" dirty="0"/>
          </a:p>
        </p:txBody>
      </p:sp>
      <p:pic>
        <p:nvPicPr>
          <p:cNvPr id="13319" name="Picture 7" descr="C:\Users\Home\Downloads\eikones\assets_LARGE_t_420_54497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449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32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Συγκεκριμένα ένας υπολογιστής περιέχει: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04800" y="838200"/>
            <a:ext cx="800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Μόλυβδο και κάδμιο στις μητρικές πλακέτες των υπολογιστών, 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οξείδιο του μολύβδου και καδμίου στις οθόνες καθοδικού σωλήνα, 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υδράργυρο σε διακόπτες και επίπεδες οθόνες,  κάδμιο στις μπαταρίες φορητών υπολογιστών,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πολυχλωριωμένα διφαινίλια (PCBs) στους παλαιότερους πυκνωτές και μετασχηματιστές,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βρωμιούχους επιβραδυντές φλόγας σε πλακέτες τυπωμένων κυκλωμάτων,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πλαστικά περιβλήματα, και καλώδια,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πολυβινυλοχλωρίδιο (PVC) στη μόνωση των καλωδίων που όταν τα καλώδια καίγονται για την ανάκτηση χαλκού απελευθερώνουν άκρως τοξικές διοξίνες και φουράνια.  </a:t>
            </a:r>
          </a:p>
          <a:p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33400" y="838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Στα παιδιά η οξεία έκθεση μολύβδου με επίπεδα 70-80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dL</a:t>
            </a:r>
          </a:p>
          <a:p>
            <a:pPr marL="457200" indent="-457200"/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μπορεί  να προκαλέσει εγκεφαλοπάθεια  που εκδηλώνεται με </a:t>
            </a:r>
          </a:p>
          <a:p>
            <a:pPr marL="457200" indent="-457200"/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υπερδιεγερσιμότητα ή απάθεια, κεφαλαλγία, μυϊκούς πόνους, </a:t>
            </a:r>
          </a:p>
          <a:p>
            <a:pPr marL="457200" indent="-457200"/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αταξία, σπασμούς, καταπληξία, κώμα και θάνατο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33400" y="2667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Σε παιδιά ηλικίας 6-12 ετών, με επίπεδα μολύβδου  &lt;5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/dL, </a:t>
            </a:r>
          </a:p>
          <a:p>
            <a:pPr marL="457200" indent="-457200"/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παρατηρήθηκαν δυσκολίες στην αριθμητική και την </a:t>
            </a:r>
          </a:p>
          <a:p>
            <a:pPr marL="457200" indent="-457200"/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ανάγνωση.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33400" y="3962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Στους ενήλικες, τα συμπτώματα μπορούν να εμφανιστούν σε </a:t>
            </a:r>
          </a:p>
          <a:p>
            <a:pPr marL="457200" indent="-457200"/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επίπεδα άνω των 40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d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αλλά είναι πιο πιθανό να </a:t>
            </a:r>
          </a:p>
          <a:p>
            <a:pPr marL="457200" indent="-457200"/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εμφανιστούν πάνω από 50-60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mg / </a:t>
            </a: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l-G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μολύβδου στο αίμα.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685800" y="152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Το ήξερες ότι…; </a:t>
            </a:r>
          </a:p>
        </p:txBody>
      </p:sp>
      <p:pic>
        <p:nvPicPr>
          <p:cNvPr id="2049" name="Picture 1" descr="E:\eikones\ανακυκλωση-ηλεκτρικώ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095875"/>
            <a:ext cx="3810000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62000" y="990600"/>
            <a:ext cx="6705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Για αυτό σώσε τον εαυτό σου και τις επόμενες γενιές!</a:t>
            </a:r>
          </a:p>
          <a:p>
            <a:endParaRPr lang="el-GR" sz="2400" b="1" dirty="0" smtClean="0"/>
          </a:p>
          <a:p>
            <a:endParaRPr lang="el-GR" sz="2400" b="1" dirty="0" smtClean="0"/>
          </a:p>
          <a:p>
            <a:r>
              <a:rPr lang="el-GR" sz="2400" b="1" dirty="0" err="1" smtClean="0"/>
              <a:t>Κάν</a:t>
            </a:r>
            <a:r>
              <a:rPr lang="en-US" sz="2400" b="1" dirty="0" smtClean="0"/>
              <a:t>’</a:t>
            </a:r>
            <a:r>
              <a:rPr lang="el-GR" sz="2400" b="1" dirty="0" smtClean="0"/>
              <a:t>το τρόπο ζωής!</a:t>
            </a:r>
          </a:p>
          <a:p>
            <a:endParaRPr lang="el-GR" sz="2400" b="1" dirty="0" smtClean="0"/>
          </a:p>
          <a:p>
            <a:endParaRPr lang="el-GR" sz="2400" b="1" dirty="0" smtClean="0"/>
          </a:p>
          <a:p>
            <a:r>
              <a:rPr lang="el-GR" sz="2400" b="1" dirty="0" smtClean="0"/>
              <a:t>Και μην ξεχνάς … ανακύκλωσε τώρα, εύκολα και γρήγορα τις  ηλεκτρικές και ηλεκτρονικές σου συσκευές!!!</a:t>
            </a:r>
          </a:p>
          <a:p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Διαστημικό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</TotalTime>
  <Words>233</Words>
  <Application>Microsoft Office PowerPoint</Application>
  <PresentationFormat>Προβολή στην οθόνη (4:3)</PresentationFormat>
  <Paragraphs>46</Paragraphs>
  <Slides>7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Διαστημικό</vt:lpstr>
      <vt:lpstr>ΑΝΑΚΥΚΛΩΣΗ ΗΛΕΚΤΡΙΚΩΝ  ΚΑΙ ΗΛΕΚΤΡΟΝΙΚΩΝ ΣΥΣΚΕΥΩΝ  </vt:lpstr>
      <vt:lpstr>Οι συσκευές δεν πεθαίνουν! </vt:lpstr>
      <vt:lpstr>Διαφάνεια 3</vt:lpstr>
      <vt:lpstr>Διαφάνεια 4</vt:lpstr>
      <vt:lpstr>Συγκεκριμένα ένας υπολογιστής περιέχει: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 Schwarze</dc:creator>
  <cp:lastModifiedBy>11gym</cp:lastModifiedBy>
  <cp:revision>57</cp:revision>
  <cp:lastPrinted>1601-01-01T00:00:00Z</cp:lastPrinted>
  <dcterms:created xsi:type="dcterms:W3CDTF">2016-02-04T17:52:56Z</dcterms:created>
  <dcterms:modified xsi:type="dcterms:W3CDTF">2016-02-18T10:34:29Z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