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9" autoAdjust="0"/>
  </p:normalViewPr>
  <p:slideViewPr>
    <p:cSldViewPr>
      <p:cViewPr varScale="1">
        <p:scale>
          <a:sx n="70" d="100"/>
          <a:sy n="70" d="100"/>
        </p:scale>
        <p:origin x="-11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B4961F-7C18-4E33-9991-CF216464C880}" type="datetimeFigureOut">
              <a:rPr lang="el-GR" smtClean="0"/>
              <a:pPr/>
              <a:t>18/2/2015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EC2E53-2FE8-4B39-A526-5F6E2CB3970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81FF96-3CEF-45E4-AB95-889BEB5F273A}" type="datetimeFigureOut">
              <a:rPr lang="el-GR" smtClean="0"/>
              <a:pPr/>
              <a:t>18/2/2015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CF1CF0-8D17-4020-A053-A1BA890921E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1FF96-3CEF-45E4-AB95-889BEB5F273A}" type="datetimeFigureOut">
              <a:rPr lang="el-GR" smtClean="0"/>
              <a:pPr/>
              <a:t>18/2/2015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F1CF0-8D17-4020-A053-A1BA890921E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Εργασία στο Σ.Ε.Π.</a:t>
            </a:r>
            <a:endParaRPr lang="el-GR" dirty="0"/>
          </a:p>
        </p:txBody>
      </p:sp>
      <p:sp>
        <p:nvSpPr>
          <p:cNvPr id="3" name="2 - TextBox"/>
          <p:cNvSpPr txBox="1"/>
          <p:nvPr/>
        </p:nvSpPr>
        <p:spPr>
          <a:xfrm>
            <a:off x="683568" y="1844824"/>
            <a:ext cx="6192688" cy="2031325"/>
          </a:xfrm>
          <a:prstGeom prst="rect">
            <a:avLst/>
          </a:prstGeom>
          <a:noFill/>
        </p:spPr>
        <p:txBody>
          <a:bodyPr wrap="square" rtlCol="0">
            <a:spAutoFit/>
          </a:bodyPr>
          <a:lstStyle/>
          <a:p>
            <a:pPr>
              <a:buFont typeface="Wingdings" pitchFamily="2" charset="2"/>
              <a:buChar char="q"/>
            </a:pPr>
            <a:r>
              <a:rPr lang="el-GR" b="1" i="1" dirty="0" smtClean="0"/>
              <a:t>Όνομα Μαθητή/ριας</a:t>
            </a:r>
            <a:r>
              <a:rPr lang="en-US" dirty="0" smtClean="0"/>
              <a:t>: </a:t>
            </a:r>
            <a:r>
              <a:rPr lang="el-GR" dirty="0" smtClean="0"/>
              <a:t>Νικολέτα Καρρά</a:t>
            </a:r>
          </a:p>
          <a:p>
            <a:pPr>
              <a:buFont typeface="Wingdings" pitchFamily="2" charset="2"/>
              <a:buChar char="q"/>
            </a:pPr>
            <a:endParaRPr lang="el-GR" dirty="0" smtClean="0"/>
          </a:p>
          <a:p>
            <a:pPr>
              <a:buFont typeface="Wingdings" pitchFamily="2" charset="2"/>
              <a:buChar char="q"/>
            </a:pPr>
            <a:r>
              <a:rPr lang="el-GR" b="1" i="1" dirty="0" smtClean="0"/>
              <a:t>Τμήμα</a:t>
            </a:r>
            <a:r>
              <a:rPr lang="en-US" dirty="0" smtClean="0"/>
              <a:t>:</a:t>
            </a:r>
            <a:r>
              <a:rPr lang="el-GR" dirty="0" smtClean="0"/>
              <a:t>Γ’1</a:t>
            </a:r>
          </a:p>
          <a:p>
            <a:pPr>
              <a:buFont typeface="Wingdings" pitchFamily="2" charset="2"/>
              <a:buChar char="q"/>
            </a:pPr>
            <a:endParaRPr lang="el-GR" dirty="0" smtClean="0"/>
          </a:p>
          <a:p>
            <a:pPr>
              <a:buFont typeface="Wingdings" pitchFamily="2" charset="2"/>
              <a:buChar char="q"/>
            </a:pPr>
            <a:r>
              <a:rPr lang="el-GR" b="1" i="1" dirty="0" smtClean="0"/>
              <a:t>Έτος</a:t>
            </a:r>
            <a:r>
              <a:rPr lang="en-US" dirty="0" smtClean="0"/>
              <a:t>:</a:t>
            </a:r>
            <a:r>
              <a:rPr lang="el-GR" dirty="0" smtClean="0"/>
              <a:t>2014-2015</a:t>
            </a:r>
          </a:p>
          <a:p>
            <a:pPr>
              <a:buFont typeface="Wingdings" pitchFamily="2" charset="2"/>
              <a:buChar char="q"/>
            </a:pPr>
            <a:endParaRPr lang="el-GR" dirty="0" smtClean="0"/>
          </a:p>
          <a:p>
            <a:pPr>
              <a:buFont typeface="Wingdings" pitchFamily="2" charset="2"/>
              <a:buChar char="q"/>
            </a:pPr>
            <a:r>
              <a:rPr lang="el-GR" b="1" i="1" dirty="0" smtClean="0"/>
              <a:t>Θέμα</a:t>
            </a:r>
            <a:r>
              <a:rPr lang="en-US" dirty="0" smtClean="0"/>
              <a:t>: </a:t>
            </a:r>
            <a:r>
              <a:rPr lang="el-GR" dirty="0" smtClean="0"/>
              <a:t>Νηπιαγωγός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59832" y="620688"/>
            <a:ext cx="8229600" cy="2232248"/>
          </a:xfrm>
        </p:spPr>
        <p:txBody>
          <a:bodyPr/>
          <a:lstStyle/>
          <a:p>
            <a:r>
              <a:rPr lang="el-GR" dirty="0" smtClean="0"/>
              <a:t>Νηπιαγωγός</a:t>
            </a:r>
            <a:endParaRPr lang="el-GR" dirty="0"/>
          </a:p>
        </p:txBody>
      </p:sp>
      <p:pic>
        <p:nvPicPr>
          <p:cNvPr id="3" name="2 - Εικόνα" descr="8888_149.jpg"/>
          <p:cNvPicPr>
            <a:picLocks noChangeAspect="1"/>
          </p:cNvPicPr>
          <p:nvPr/>
        </p:nvPicPr>
        <p:blipFill>
          <a:blip r:embed="rId2" cstate="print"/>
          <a:stretch>
            <a:fillRect/>
          </a:stretch>
        </p:blipFill>
        <p:spPr>
          <a:xfrm>
            <a:off x="0" y="764704"/>
            <a:ext cx="5277678" cy="3298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3 - Εικόνα" descr="assets_large_t_183761_54208612_4.jpg"/>
          <p:cNvPicPr>
            <a:picLocks noChangeAspect="1"/>
          </p:cNvPicPr>
          <p:nvPr/>
        </p:nvPicPr>
        <p:blipFill>
          <a:blip r:embed="rId3" cstate="print"/>
          <a:stretch>
            <a:fillRect/>
          </a:stretch>
        </p:blipFill>
        <p:spPr>
          <a:xfrm>
            <a:off x="4355976" y="3661994"/>
            <a:ext cx="4788024" cy="3196006"/>
          </a:xfrm>
          <a:prstGeom prst="rect">
            <a:avLst/>
          </a:prstGeom>
          <a:scene3d>
            <a:camera prst="orthographicFront"/>
            <a:lightRig rig="threePt" dir="t"/>
          </a:scene3d>
          <a:sp3d>
            <a:bevelT w="165100" prst="coolSlant"/>
            <a:bevelB prst="relaxedInset"/>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r>
              <a:rPr lang="el-GR" dirty="0" smtClean="0"/>
              <a:t>Ορισμός</a:t>
            </a:r>
            <a:endParaRPr lang="el-GR" dirty="0"/>
          </a:p>
        </p:txBody>
      </p:sp>
      <p:sp>
        <p:nvSpPr>
          <p:cNvPr id="4" name="3 - TextBox"/>
          <p:cNvSpPr txBox="1"/>
          <p:nvPr/>
        </p:nvSpPr>
        <p:spPr>
          <a:xfrm>
            <a:off x="251520" y="1628800"/>
            <a:ext cx="8892480" cy="1077218"/>
          </a:xfrm>
          <a:prstGeom prst="rect">
            <a:avLst/>
          </a:prstGeom>
          <a:noFill/>
        </p:spPr>
        <p:txBody>
          <a:bodyPr wrap="square" rtlCol="0">
            <a:spAutoFit/>
          </a:bodyPr>
          <a:lstStyle/>
          <a:p>
            <a:r>
              <a:rPr lang="el-GR" sz="3200" i="1" dirty="0"/>
              <a:t>Ο νηπιαγωγός ασχολείται με την εκπαίδευση και αγωγή των παιδιών της προσχολικής ηλικίας.</a:t>
            </a:r>
          </a:p>
        </p:txBody>
      </p:sp>
      <p:pic>
        <p:nvPicPr>
          <p:cNvPr id="5" name="4 - Εικόνα" descr="images.jpg"/>
          <p:cNvPicPr>
            <a:picLocks noChangeAspect="1"/>
          </p:cNvPicPr>
          <p:nvPr/>
        </p:nvPicPr>
        <p:blipFill>
          <a:blip r:embed="rId2" cstate="print"/>
          <a:stretch>
            <a:fillRect/>
          </a:stretch>
        </p:blipFill>
        <p:spPr>
          <a:xfrm>
            <a:off x="827584" y="2708920"/>
            <a:ext cx="7776864" cy="3746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Περιγραφή</a:t>
            </a:r>
            <a:endParaRPr lang="el-GR" dirty="0"/>
          </a:p>
        </p:txBody>
      </p:sp>
      <p:sp>
        <p:nvSpPr>
          <p:cNvPr id="3" name="2 - TextBox"/>
          <p:cNvSpPr txBox="1"/>
          <p:nvPr/>
        </p:nvSpPr>
        <p:spPr>
          <a:xfrm>
            <a:off x="251520" y="1484784"/>
            <a:ext cx="3096344" cy="4708981"/>
          </a:xfrm>
          <a:prstGeom prst="rect">
            <a:avLst/>
          </a:prstGeom>
          <a:noFill/>
        </p:spPr>
        <p:txBody>
          <a:bodyPr wrap="square" rtlCol="0">
            <a:spAutoFit/>
          </a:bodyPr>
          <a:lstStyle/>
          <a:p>
            <a:r>
              <a:rPr lang="el-GR" sz="2500" dirty="0"/>
              <a:t>Το καθήκον του νηπιαγωγού είναι να βοηθά το παιδί να κατανοήσει την έννοια της ομάδας, να ενταχθεί σε αυτήν, να μάθει να συνεργάζεται, να δημιουργεί και να συναγωνίζεται ευγενικά με τους συνομηλίκους </a:t>
            </a:r>
            <a:r>
              <a:rPr lang="el-GR" sz="2500" dirty="0" smtClean="0"/>
              <a:t>του.</a:t>
            </a:r>
            <a:endParaRPr lang="el-GR" sz="2500" dirty="0"/>
          </a:p>
        </p:txBody>
      </p:sp>
      <p:pic>
        <p:nvPicPr>
          <p:cNvPr id="4" name="3 - Εικόνα" descr="images (1).jpg"/>
          <p:cNvPicPr>
            <a:picLocks noChangeAspect="1"/>
          </p:cNvPicPr>
          <p:nvPr/>
        </p:nvPicPr>
        <p:blipFill>
          <a:blip r:embed="rId2" cstate="print"/>
          <a:stretch>
            <a:fillRect/>
          </a:stretch>
        </p:blipFill>
        <p:spPr>
          <a:xfrm>
            <a:off x="3635896" y="1412776"/>
            <a:ext cx="5220072" cy="4205101"/>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0528" y="260648"/>
            <a:ext cx="8229600" cy="778098"/>
          </a:xfrm>
        </p:spPr>
        <p:txBody>
          <a:bodyPr/>
          <a:lstStyle/>
          <a:p>
            <a:r>
              <a:rPr lang="el-GR" dirty="0" smtClean="0"/>
              <a:t>Σπουδές </a:t>
            </a:r>
            <a:r>
              <a:rPr lang="en-US" sz="2800" dirty="0" smtClean="0"/>
              <a:t>part 1</a:t>
            </a:r>
            <a:endParaRPr lang="el-GR" sz="2800" dirty="0"/>
          </a:p>
        </p:txBody>
      </p:sp>
      <p:pic>
        <p:nvPicPr>
          <p:cNvPr id="10" name="9 - Εικόνα" descr="tate.jpg"/>
          <p:cNvPicPr>
            <a:picLocks noChangeAspect="1"/>
          </p:cNvPicPr>
          <p:nvPr/>
        </p:nvPicPr>
        <p:blipFill>
          <a:blip r:embed="rId2" cstate="print"/>
          <a:stretch>
            <a:fillRect/>
          </a:stretch>
        </p:blipFill>
        <p:spPr>
          <a:xfrm>
            <a:off x="5220072" y="1484785"/>
            <a:ext cx="3923928" cy="4383570"/>
          </a:xfrm>
          <a:prstGeom prst="rect">
            <a:avLst/>
          </a:prstGeom>
        </p:spPr>
      </p:pic>
      <p:sp>
        <p:nvSpPr>
          <p:cNvPr id="14" name="13 - TextBox"/>
          <p:cNvSpPr txBox="1"/>
          <p:nvPr/>
        </p:nvSpPr>
        <p:spPr>
          <a:xfrm>
            <a:off x="0" y="1052736"/>
            <a:ext cx="4320480" cy="4524315"/>
          </a:xfrm>
          <a:prstGeom prst="rect">
            <a:avLst/>
          </a:prstGeom>
          <a:noFill/>
        </p:spPr>
        <p:txBody>
          <a:bodyPr wrap="square" rtlCol="0">
            <a:spAutoFit/>
          </a:bodyPr>
          <a:lstStyle/>
          <a:p>
            <a:pPr>
              <a:buFont typeface="Wingdings" pitchFamily="2" charset="2"/>
              <a:buChar char="ü"/>
            </a:pPr>
            <a:r>
              <a:rPr lang="el-GR" dirty="0" smtClean="0"/>
              <a:t> </a:t>
            </a:r>
            <a:r>
              <a:rPr lang="el-GR" sz="2400" b="1" i="1" dirty="0" smtClean="0"/>
              <a:t>Σχολή Εκπαίδευσης &amp; Αγωγής στην Προσχολική Ηλικία  Πάτρας </a:t>
            </a:r>
            <a:r>
              <a:rPr lang="el-GR" sz="2400" dirty="0" smtClean="0"/>
              <a:t>-&gt; 13.520</a:t>
            </a:r>
          </a:p>
          <a:p>
            <a:pPr>
              <a:buFont typeface="Wingdings" pitchFamily="2" charset="2"/>
              <a:buChar char="ü"/>
            </a:pPr>
            <a:endParaRPr lang="el-GR" sz="2400" dirty="0" smtClean="0"/>
          </a:p>
          <a:p>
            <a:pPr>
              <a:buFont typeface="Wingdings" pitchFamily="2" charset="2"/>
              <a:buChar char="ü"/>
            </a:pPr>
            <a:r>
              <a:rPr lang="el-GR" sz="2400" b="1" i="1" dirty="0" smtClean="0"/>
              <a:t>Παιδαγωγικό Νηπιαγωγών Ιωαννίνων</a:t>
            </a:r>
            <a:r>
              <a:rPr lang="el-GR" sz="2400" dirty="0" smtClean="0"/>
              <a:t> -&gt; 12.002</a:t>
            </a:r>
          </a:p>
          <a:p>
            <a:pPr>
              <a:buFont typeface="Wingdings" pitchFamily="2" charset="2"/>
              <a:buChar char="ü"/>
            </a:pPr>
            <a:endParaRPr lang="el-GR" sz="2400" dirty="0" smtClean="0"/>
          </a:p>
          <a:p>
            <a:pPr>
              <a:buFont typeface="Wingdings" pitchFamily="2" charset="2"/>
              <a:buChar char="ü"/>
            </a:pPr>
            <a:r>
              <a:rPr lang="el-GR" sz="2400" b="1" i="1" dirty="0" smtClean="0"/>
              <a:t>Παιδαγωγικό Νηπιαγωγών Φλώρινας </a:t>
            </a:r>
            <a:r>
              <a:rPr lang="el-GR" sz="2400" dirty="0" smtClean="0"/>
              <a:t>-&gt; 10.840</a:t>
            </a:r>
          </a:p>
          <a:p>
            <a:pPr>
              <a:buFont typeface="Wingdings" pitchFamily="2" charset="2"/>
              <a:buChar char="ü"/>
            </a:pPr>
            <a:endParaRPr lang="el-GR" sz="2400" dirty="0" smtClean="0"/>
          </a:p>
          <a:p>
            <a:pPr>
              <a:buFont typeface="Wingdings" pitchFamily="2" charset="2"/>
              <a:buChar char="ü"/>
            </a:pPr>
            <a:r>
              <a:rPr lang="el-GR" sz="2400" b="1" i="1" dirty="0" smtClean="0"/>
              <a:t>Παιδαγωγικό Νηπιαγωγών Ρέθυμνο </a:t>
            </a:r>
            <a:r>
              <a:rPr lang="el-GR" sz="2400" dirty="0" smtClean="0"/>
              <a:t>-&gt; 11.369 </a:t>
            </a:r>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922114"/>
          </a:xfrm>
        </p:spPr>
        <p:txBody>
          <a:bodyPr/>
          <a:lstStyle/>
          <a:p>
            <a:r>
              <a:rPr lang="el-GR" dirty="0" smtClean="0"/>
              <a:t>Σπουδές </a:t>
            </a:r>
            <a:r>
              <a:rPr lang="en-US" sz="2800" dirty="0" smtClean="0"/>
              <a:t>part 2</a:t>
            </a:r>
            <a:endParaRPr lang="el-GR" sz="2800" dirty="0"/>
          </a:p>
        </p:txBody>
      </p:sp>
      <p:sp>
        <p:nvSpPr>
          <p:cNvPr id="4" name="3 - TextBox"/>
          <p:cNvSpPr txBox="1"/>
          <p:nvPr/>
        </p:nvSpPr>
        <p:spPr>
          <a:xfrm>
            <a:off x="691952" y="1925216"/>
            <a:ext cx="8136904" cy="369332"/>
          </a:xfrm>
          <a:prstGeom prst="rect">
            <a:avLst/>
          </a:prstGeom>
          <a:noFill/>
        </p:spPr>
        <p:txBody>
          <a:bodyPr wrap="square" rtlCol="0">
            <a:spAutoFit/>
          </a:bodyPr>
          <a:lstStyle/>
          <a:p>
            <a:endParaRPr lang="el-GR" dirty="0"/>
          </a:p>
        </p:txBody>
      </p:sp>
      <p:sp>
        <p:nvSpPr>
          <p:cNvPr id="5" name="4 - TextBox"/>
          <p:cNvSpPr txBox="1"/>
          <p:nvPr/>
        </p:nvSpPr>
        <p:spPr>
          <a:xfrm>
            <a:off x="359024" y="908720"/>
            <a:ext cx="8784976" cy="1938992"/>
          </a:xfrm>
          <a:prstGeom prst="rect">
            <a:avLst/>
          </a:prstGeom>
          <a:noFill/>
        </p:spPr>
        <p:txBody>
          <a:bodyPr wrap="square" rtlCol="0">
            <a:spAutoFit/>
          </a:bodyPr>
          <a:lstStyle/>
          <a:p>
            <a:r>
              <a:rPr lang="el-GR" sz="2400" dirty="0"/>
              <a:t>Σπουδές επίσης μπορούν να γίνουν σε ΙΕΚ, ή Εργαστήρια Ελευθέρων Σπουδών, με διαφορετικό επίπεδο σπουδών, με την προϋπόθεση όμως ότι οι τίτλοι σπουδών αναγνωρίζονται από τον ΔΟΑΤΑΠ και το ΣΑΕΙΤΤΕ ως ισότιμοι και αντίστοιχοι των ελληνικών για την κατοχύρωση των επαγγελματικών δικαιωμάτων και προσόντων.</a:t>
            </a:r>
          </a:p>
        </p:txBody>
      </p:sp>
      <p:pic>
        <p:nvPicPr>
          <p:cNvPr id="6" name="5 - Εικόνα" descr="paidikos_stathmos_590_b.jpg"/>
          <p:cNvPicPr>
            <a:picLocks noChangeAspect="1"/>
          </p:cNvPicPr>
          <p:nvPr/>
        </p:nvPicPr>
        <p:blipFill>
          <a:blip r:embed="rId2" cstate="print"/>
          <a:stretch>
            <a:fillRect/>
          </a:stretch>
        </p:blipFill>
        <p:spPr>
          <a:xfrm>
            <a:off x="899592" y="2852936"/>
            <a:ext cx="7488832" cy="3672408"/>
          </a:xfrm>
          <a:prstGeom prst="rect">
            <a:avLst/>
          </a:prstGeom>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smtClean="0"/>
              <a:t>Σπουδές </a:t>
            </a:r>
            <a:r>
              <a:rPr lang="en-US" sz="2800" dirty="0" smtClean="0"/>
              <a:t>part 3</a:t>
            </a:r>
            <a:endParaRPr lang="el-GR" sz="2800" dirty="0"/>
          </a:p>
        </p:txBody>
      </p:sp>
      <p:sp>
        <p:nvSpPr>
          <p:cNvPr id="3" name="2 - TextBox"/>
          <p:cNvSpPr txBox="1"/>
          <p:nvPr/>
        </p:nvSpPr>
        <p:spPr>
          <a:xfrm>
            <a:off x="251520" y="1124744"/>
            <a:ext cx="8712968" cy="1938992"/>
          </a:xfrm>
          <a:prstGeom prst="rect">
            <a:avLst/>
          </a:prstGeom>
          <a:noFill/>
        </p:spPr>
        <p:txBody>
          <a:bodyPr wrap="square" rtlCol="0">
            <a:spAutoFit/>
          </a:bodyPr>
          <a:lstStyle/>
          <a:p>
            <a:r>
              <a:rPr lang="el-GR" sz="2400" dirty="0"/>
              <a:t>Η διάρκεια των σπουδών είναι οχτώ εξάμηνα και οι πτυχιούχοι των τμημάτων αυτών μπορούν να κάνουν μεταπτυχιακές σπουδές στο αντικείμενο των ενδιαφερόντων τους. Οι πτυχιούχοι των τμημάτων αυτών μπορούν να κάνουν μεταπτυχιακές σπουδές στο αντικείμενο ενδιαφερόντων τους, στο εσωτερικό και στο εξωτερικό</a:t>
            </a:r>
          </a:p>
        </p:txBody>
      </p:sp>
      <p:pic>
        <p:nvPicPr>
          <p:cNvPr id="4" name="3 - Εικόνα" descr="kids_2_500.jpg"/>
          <p:cNvPicPr>
            <a:picLocks noChangeAspect="1"/>
          </p:cNvPicPr>
          <p:nvPr/>
        </p:nvPicPr>
        <p:blipFill>
          <a:blip r:embed="rId2" cstate="print"/>
          <a:stretch>
            <a:fillRect/>
          </a:stretch>
        </p:blipFill>
        <p:spPr>
          <a:xfrm>
            <a:off x="1043608" y="3140968"/>
            <a:ext cx="6912768" cy="3717032"/>
          </a:xfrm>
          <a:prstGeom prst="rect">
            <a:avLst/>
          </a:prstGeom>
        </p:spPr>
      </p:pic>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1143000"/>
          </a:xfrm>
        </p:spPr>
        <p:txBody>
          <a:bodyPr/>
          <a:lstStyle/>
          <a:p>
            <a:r>
              <a:rPr lang="el-GR" dirty="0" smtClean="0"/>
              <a:t>Χώρος εργασίας</a:t>
            </a:r>
            <a:endParaRPr lang="el-GR" dirty="0"/>
          </a:p>
        </p:txBody>
      </p:sp>
      <p:sp>
        <p:nvSpPr>
          <p:cNvPr id="7" name="6 - TextBox"/>
          <p:cNvSpPr txBox="1"/>
          <p:nvPr/>
        </p:nvSpPr>
        <p:spPr>
          <a:xfrm>
            <a:off x="0" y="1484784"/>
            <a:ext cx="4788024" cy="4154984"/>
          </a:xfrm>
          <a:prstGeom prst="rect">
            <a:avLst/>
          </a:prstGeom>
          <a:noFill/>
        </p:spPr>
        <p:txBody>
          <a:bodyPr wrap="square" rtlCol="0">
            <a:spAutoFit/>
          </a:bodyPr>
          <a:lstStyle/>
          <a:p>
            <a:r>
              <a:rPr lang="el-GR" sz="2400" dirty="0" smtClean="0"/>
              <a:t>Μπορεί </a:t>
            </a:r>
            <a:r>
              <a:rPr lang="el-GR" sz="2400" dirty="0"/>
              <a:t>να </a:t>
            </a:r>
            <a:r>
              <a:rPr lang="el-GR" sz="2400" dirty="0" smtClean="0"/>
              <a:t>εργαστεί</a:t>
            </a:r>
            <a:r>
              <a:rPr lang="en-US" sz="2400" dirty="0" smtClean="0"/>
              <a:t>:</a:t>
            </a:r>
          </a:p>
          <a:p>
            <a:pPr>
              <a:buFont typeface="Wingdings" pitchFamily="2" charset="2"/>
              <a:buChar char="Ø"/>
            </a:pPr>
            <a:r>
              <a:rPr lang="el-GR" sz="2400" dirty="0" smtClean="0"/>
              <a:t> </a:t>
            </a:r>
            <a:r>
              <a:rPr lang="el-GR" sz="2400" dirty="0"/>
              <a:t>σε δημόσια και ιδιωτικά </a:t>
            </a:r>
            <a:r>
              <a:rPr lang="el-GR" sz="2400" dirty="0" smtClean="0"/>
              <a:t>νηπιαγωγεία</a:t>
            </a:r>
            <a:endParaRPr lang="en-US" sz="2400" dirty="0" smtClean="0"/>
          </a:p>
          <a:p>
            <a:pPr>
              <a:buFont typeface="Wingdings" pitchFamily="2" charset="2"/>
              <a:buChar char="Ø"/>
            </a:pPr>
            <a:r>
              <a:rPr lang="el-GR" sz="2400" dirty="0" smtClean="0"/>
              <a:t>παιδικούς </a:t>
            </a:r>
            <a:r>
              <a:rPr lang="el-GR" sz="2400" dirty="0"/>
              <a:t>σταθμούς (δημόσιους, ιδιωτικούς, δημοτικούς, οργανισμών, ασφαλιστικών ταμείων κ.λπ</a:t>
            </a:r>
            <a:r>
              <a:rPr lang="el-GR" sz="2400" dirty="0" smtClean="0"/>
              <a:t>.)</a:t>
            </a:r>
            <a:endParaRPr lang="en-US" sz="2400" dirty="0" smtClean="0"/>
          </a:p>
          <a:p>
            <a:pPr>
              <a:buFont typeface="Wingdings" pitchFamily="2" charset="2"/>
              <a:buChar char="Ø"/>
            </a:pPr>
            <a:r>
              <a:rPr lang="el-GR" sz="2400" dirty="0" smtClean="0"/>
              <a:t> </a:t>
            </a:r>
            <a:r>
              <a:rPr lang="el-GR" sz="2400" dirty="0"/>
              <a:t>ιδρύματα φροντίδας </a:t>
            </a:r>
            <a:r>
              <a:rPr lang="el-GR" sz="2400" dirty="0" smtClean="0"/>
              <a:t>παιδιών</a:t>
            </a:r>
            <a:endParaRPr lang="en-US" sz="2400" dirty="0" smtClean="0"/>
          </a:p>
          <a:p>
            <a:pPr>
              <a:buFont typeface="Wingdings" pitchFamily="2" charset="2"/>
              <a:buChar char="Ø"/>
            </a:pPr>
            <a:r>
              <a:rPr lang="el-GR" sz="2400" dirty="0" smtClean="0"/>
              <a:t>νοσοκομεία παίδων</a:t>
            </a:r>
            <a:endParaRPr lang="en-US" sz="2400" dirty="0" smtClean="0"/>
          </a:p>
          <a:p>
            <a:pPr>
              <a:buFont typeface="Wingdings" pitchFamily="2" charset="2"/>
              <a:buChar char="Ø"/>
            </a:pPr>
            <a:r>
              <a:rPr lang="el-GR" sz="2400" dirty="0" smtClean="0"/>
              <a:t>ως </a:t>
            </a:r>
            <a:r>
              <a:rPr lang="el-GR" sz="2400" dirty="0"/>
              <a:t>ελεύθερος επαγγελματίας με δικό του νηπιαγωγείο</a:t>
            </a:r>
            <a:r>
              <a:rPr lang="el-GR" sz="2400" dirty="0" smtClean="0"/>
              <a:t>.</a:t>
            </a:r>
            <a:endParaRPr lang="el-GR" sz="2400" dirty="0"/>
          </a:p>
        </p:txBody>
      </p:sp>
      <p:pic>
        <p:nvPicPr>
          <p:cNvPr id="8" name="7 - Εικόνα" descr="tromaktiko.jpg"/>
          <p:cNvPicPr>
            <a:picLocks noChangeAspect="1"/>
          </p:cNvPicPr>
          <p:nvPr/>
        </p:nvPicPr>
        <p:blipFill>
          <a:blip r:embed="rId2" cstate="print"/>
          <a:stretch>
            <a:fillRect/>
          </a:stretch>
        </p:blipFill>
        <p:spPr>
          <a:xfrm>
            <a:off x="4644008" y="1268760"/>
            <a:ext cx="4499992" cy="4752528"/>
          </a:xfrm>
          <a:prstGeom prst="rect">
            <a:avLst/>
          </a:prstGeom>
        </p:spPr>
      </p:pic>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240</Words>
  <Application>Microsoft Office PowerPoint</Application>
  <PresentationFormat>Προβολή στην οθόνη (4:3)</PresentationFormat>
  <Paragraphs>32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Εργασία στο Σ.Ε.Π.</vt:lpstr>
      <vt:lpstr>Νηπιαγωγός</vt:lpstr>
      <vt:lpstr>Ορισμός</vt:lpstr>
      <vt:lpstr>Περιγραφή</vt:lpstr>
      <vt:lpstr>Σπουδές part 1</vt:lpstr>
      <vt:lpstr>Σπουδές part 2</vt:lpstr>
      <vt:lpstr>Σπουδές part 3</vt:lpstr>
      <vt:lpstr>Χώρος εργασίας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Νηπιαγωγος</dc:title>
  <dc:creator>user</dc:creator>
  <cp:lastModifiedBy>user</cp:lastModifiedBy>
  <cp:revision>18</cp:revision>
  <dcterms:created xsi:type="dcterms:W3CDTF">2015-01-17T09:21:08Z</dcterms:created>
  <dcterms:modified xsi:type="dcterms:W3CDTF">2015-02-18T20:50:26Z</dcterms:modified>
</cp:coreProperties>
</file>