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6" r:id="rId4"/>
    <p:sldId id="257" r:id="rId5"/>
    <p:sldId id="258" r:id="rId6"/>
    <p:sldId id="259" r:id="rId7"/>
    <p:sldId id="260" r:id="rId8"/>
    <p:sldId id="261" r:id="rId9"/>
    <p:sldId id="262" r:id="rId10"/>
    <p:sldId id="263"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CC"/>
    <a:srgbClr val="00CC99"/>
    <a:srgbClr val="00FF99"/>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Μεσαίο στυλ 2 - Έμφαση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Σκούρο στυλ 2 - Έμφαση 1/Έμφαση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4C1A8A3-306A-4EB7-A6B1-4F7E0EB9C5D6}" styleName="Μεσαίο στυλ 3 - Έμφαση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1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8" name="27 - Θέση ημερομηνίας"/>
          <p:cNvSpPr>
            <a:spLocks noGrp="1"/>
          </p:cNvSpPr>
          <p:nvPr>
            <p:ph type="dt" sz="half" idx="10"/>
          </p:nvPr>
        </p:nvSpPr>
        <p:spPr/>
        <p:txBody>
          <a:bodyPr/>
          <a:lstStyle>
            <a:extLst/>
          </a:lstStyle>
          <a:p>
            <a:fld id="{65E966D7-324F-449C-8EAD-5536D59D49CF}" type="datetimeFigureOut">
              <a:rPr lang="el-GR" smtClean="0"/>
              <a:t>24/2/2015</a:t>
            </a:fld>
            <a:endParaRPr lang="el-GR"/>
          </a:p>
        </p:txBody>
      </p:sp>
      <p:sp>
        <p:nvSpPr>
          <p:cNvPr id="17" name="16 - Θέση υποσέλιδου"/>
          <p:cNvSpPr>
            <a:spLocks noGrp="1"/>
          </p:cNvSpPr>
          <p:nvPr>
            <p:ph type="ftr" sz="quarter" idx="11"/>
          </p:nvPr>
        </p:nvSpPr>
        <p:spPr/>
        <p:txBody>
          <a:bodyPr/>
          <a:lstStyle>
            <a:extLst/>
          </a:lstStyle>
          <a:p>
            <a:endParaRPr lang="el-GR"/>
          </a:p>
        </p:txBody>
      </p:sp>
      <p:sp>
        <p:nvSpPr>
          <p:cNvPr id="29" name="28 - Θέση αριθμού διαφάνειας"/>
          <p:cNvSpPr>
            <a:spLocks noGrp="1"/>
          </p:cNvSpPr>
          <p:nvPr>
            <p:ph type="sldNum" sz="quarter" idx="12"/>
          </p:nvPr>
        </p:nvSpPr>
        <p:spPr/>
        <p:txBody>
          <a:bodyPr/>
          <a:lstStyle>
            <a:extLst/>
          </a:lstStyle>
          <a:p>
            <a:fld id="{F61F3C70-9066-423B-AFEC-128DA9C5A0C6}" type="slidenum">
              <a:rPr lang="el-GR" smtClean="0"/>
              <a:t>‹#›</a:t>
            </a:fld>
            <a:endParaRPr lang="el-GR"/>
          </a:p>
        </p:txBody>
      </p:sp>
      <p:sp>
        <p:nvSpPr>
          <p:cNvPr id="32" name="31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 Ορθογώνιο"/>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 Ορθογώνιο"/>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 Ορθογώνιο"/>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 Ορθογώνιο"/>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 Τίτλος"/>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56" name="55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5E966D7-324F-449C-8EAD-5536D59D49CF}" type="datetimeFigureOut">
              <a:rPr lang="el-GR" smtClean="0"/>
              <a:t>24/2/2015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F61F3C70-9066-423B-AFEC-128DA9C5A0C6}"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981200" cy="5851525"/>
          </a:xfrm>
        </p:spPr>
        <p:txBody>
          <a:bodyPr vert="eaVert" anchor="ct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274639"/>
            <a:ext cx="58674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5E966D7-324F-449C-8EAD-5536D59D49CF}" type="datetimeFigureOut">
              <a:rPr lang="el-GR" smtClean="0"/>
              <a:t>24/2/2015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F61F3C70-9066-423B-AFEC-128DA9C5A0C6}" type="slidenum">
              <a:rPr lang="el-GR" smtClean="0"/>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65E966D7-324F-449C-8EAD-5536D59D49CF}" type="datetimeFigureOut">
              <a:rPr lang="el-GR" smtClean="0"/>
              <a:t>24/2/2015</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61F3C70-9066-423B-AFEC-128DA9C5A0C6}" type="slidenum">
              <a:rPr lang="el-GR" smtClean="0"/>
              <a:t>‹#›</a:t>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65E966D7-324F-449C-8EAD-5536D59D49CF}" type="datetimeFigureOut">
              <a:rPr lang="el-GR" smtClean="0"/>
              <a:t>24/2/2015</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F61F3C70-9066-423B-AFEC-128DA9C5A0C6}" type="slidenum">
              <a:rPr lang="el-GR" smtClean="0"/>
              <a:t>‹#›</a:t>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65E966D7-324F-449C-8EAD-5536D59D49CF}" type="datetimeFigureOut">
              <a:rPr lang="el-GR" smtClean="0"/>
              <a:t>24/2/2015</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F61F3C70-9066-423B-AFEC-128DA9C5A0C6}" type="slidenum">
              <a:rPr lang="el-GR" smtClean="0"/>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65E966D7-324F-449C-8EAD-5536D59D49CF}" type="datetimeFigureOut">
              <a:rPr lang="el-GR" smtClean="0"/>
              <a:t>24/2/2015</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F61F3C70-9066-423B-AFEC-128DA9C5A0C6}" type="slidenum">
              <a:rPr lang="el-GR" smtClean="0"/>
              <a:t>‹#›</a:t>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65E966D7-324F-449C-8EAD-5536D59D49CF}" type="datetimeFigureOut">
              <a:rPr lang="el-GR" smtClean="0"/>
              <a:t>24/2/2015</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F61F3C70-9066-423B-AFEC-128DA9C5A0C6}"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65E966D7-324F-449C-8EAD-5536D59D49CF}" type="datetimeFigureOut">
              <a:rPr lang="el-GR" smtClean="0"/>
              <a:t>24/2/2015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61F3C70-9066-423B-AFEC-128DA9C5A0C6}" type="slidenum">
              <a:rPr lang="el-GR" smtClean="0"/>
              <a:t>‹#›</a:t>
            </a:fld>
            <a:endParaRPr lang="el-G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65E966D7-324F-449C-8EAD-5536D59D49CF}" type="datetimeFigureOut">
              <a:rPr lang="el-GR" smtClean="0"/>
              <a:t>24/2/2015</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F61F3C70-9066-423B-AFEC-128DA9C5A0C6}" type="slidenum">
              <a:rPr lang="el-GR" smtClean="0"/>
              <a:t>‹#›</a:t>
            </a:fld>
            <a:endParaRPr lang="el-G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65E966D7-324F-449C-8EAD-5536D59D49CF}" type="datetimeFigureOut">
              <a:rPr lang="el-GR" smtClean="0"/>
              <a:t>24/2/2015</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F61F3C70-9066-423B-AFEC-128DA9C5A0C6}"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5E966D7-324F-449C-8EAD-5536D59D49CF}" type="datetimeFigureOut">
              <a:rPr lang="el-GR" smtClean="0"/>
              <a:t>24/2/2015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F61F3C70-9066-423B-AFEC-128DA9C5A0C6}" type="slidenum">
              <a:rPr lang="el-GR" smtClean="0"/>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65E966D7-324F-449C-8EAD-5536D59D49CF}" type="datetimeFigureOut">
              <a:rPr lang="el-GR" smtClean="0"/>
              <a:t>24/2/2015</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F61F3C70-9066-423B-AFEC-128DA9C5A0C6}"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5E966D7-324F-449C-8EAD-5536D59D49CF}" type="datetimeFigureOut">
              <a:rPr lang="el-GR" smtClean="0"/>
              <a:t>24/2/2015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61F3C70-9066-423B-AFEC-128DA9C5A0C6}" type="slidenum">
              <a:rPr lang="el-GR" smtClean="0"/>
              <a:t>‹#›</a:t>
            </a:fld>
            <a:endParaRPr lang="el-G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5E966D7-324F-449C-8EAD-5536D59D49CF}" type="datetimeFigureOut">
              <a:rPr lang="el-GR" smtClean="0"/>
              <a:t>24/2/2015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61F3C70-9066-423B-AFEC-128DA9C5A0C6}" type="slidenum">
              <a:rPr lang="el-GR" smtClean="0"/>
              <a:t>‹#›</a:t>
            </a:fld>
            <a:endParaRPr lang="el-G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65E966D7-324F-449C-8EAD-5536D59D49CF}" type="datetimeFigureOut">
              <a:rPr lang="el-GR" smtClean="0"/>
              <a:t>24/2/2015</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61F3C70-9066-423B-AFEC-128DA9C5A0C6}" type="slidenum">
              <a:rPr lang="el-GR" smtClean="0"/>
              <a:t>‹#›</a:t>
            </a:fld>
            <a:endParaRPr lang="el-G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65E966D7-324F-449C-8EAD-5536D59D49CF}" type="datetimeFigureOut">
              <a:rPr lang="el-GR" smtClean="0"/>
              <a:t>24/2/2015</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F61F3C70-9066-423B-AFEC-128DA9C5A0C6}" type="slidenum">
              <a:rPr lang="el-GR" smtClean="0"/>
              <a:t>‹#›</a:t>
            </a:fld>
            <a:endParaRPr lang="el-G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65E966D7-324F-449C-8EAD-5536D59D49CF}" type="datetimeFigureOut">
              <a:rPr lang="el-GR" smtClean="0"/>
              <a:t>24/2/2015</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F61F3C70-9066-423B-AFEC-128DA9C5A0C6}" type="slidenum">
              <a:rPr lang="el-GR" smtClean="0"/>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65E966D7-324F-449C-8EAD-5536D59D49CF}" type="datetimeFigureOut">
              <a:rPr lang="el-GR" smtClean="0"/>
              <a:t>24/2/2015</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F61F3C70-9066-423B-AFEC-128DA9C5A0C6}" type="slidenum">
              <a:rPr lang="el-GR" smtClean="0"/>
              <a:t>‹#›</a:t>
            </a:fld>
            <a:endParaRPr lang="el-G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65E966D7-324F-449C-8EAD-5536D59D49CF}" type="datetimeFigureOut">
              <a:rPr lang="el-GR" smtClean="0"/>
              <a:t>24/2/2015</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F61F3C70-9066-423B-AFEC-128DA9C5A0C6}"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65E966D7-324F-449C-8EAD-5536D59D49CF}" type="datetimeFigureOut">
              <a:rPr lang="el-GR" smtClean="0"/>
              <a:t>24/2/2015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61F3C70-9066-423B-AFEC-128DA9C5A0C6}" type="slidenum">
              <a:rPr lang="el-GR" smtClean="0"/>
              <a:t>‹#›</a:t>
            </a:fld>
            <a:endParaRPr lang="el-G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65E966D7-324F-449C-8EAD-5536D59D49CF}" type="datetimeFigureOut">
              <a:rPr lang="el-GR" smtClean="0"/>
              <a:t>24/2/2015</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F61F3C70-9066-423B-AFEC-128DA9C5A0C6}"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4" name="13 - Ελεύθερη σχεδίαση"/>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 Ελεύθερη σχεδίαση"/>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 Ελεύθερη σχεδίαση"/>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 Ελεύθερη σχεδίαση"/>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 Ελεύθερη σχεδίαση"/>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 Ελεύθερη σχεδίαση"/>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 Ελεύθερη σχεδίαση"/>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 Ελεύθερη σχεδίαση"/>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 Ελεύθερη σχεδίαση"/>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 Ελεύθερη σχεδίαση"/>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 Ελεύθερη σχεδίαση"/>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 Ελεύθερη σχεδίαση"/>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 Ελεύθερη σχεδίαση"/>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 Ελεύθερη σχεδίαση"/>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 Ελεύθερη σχεδίαση"/>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 Θέση κειμένου"/>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65E966D7-324F-449C-8EAD-5536D59D49CF}" type="datetimeFigureOut">
              <a:rPr lang="el-GR" smtClean="0"/>
              <a:t>24/2/2015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F61F3C70-9066-423B-AFEC-128DA9C5A0C6}" type="slidenum">
              <a:rPr lang="el-GR" smtClean="0"/>
              <a:t>‹#›</a:t>
            </a:fld>
            <a:endParaRPr lang="el-GR"/>
          </a:p>
        </p:txBody>
      </p:sp>
      <p:sp>
        <p:nvSpPr>
          <p:cNvPr id="7" name="6 - Ορθογώνιο"/>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l-GR" smtClean="0"/>
              <a:t>Kλικ για επεξεργασία του τίτλου</a:t>
            </a:r>
            <a:endParaRPr kumimoji="0" lang="en-US"/>
          </a:p>
        </p:txBody>
      </p:sp>
      <p:sp>
        <p:nvSpPr>
          <p:cNvPr id="8" name="7 - Ορθογώνιο"/>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Ορθογώνιο"/>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 Ορθογώνιο"/>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65E966D7-324F-449C-8EAD-5536D59D49CF}" type="datetimeFigureOut">
              <a:rPr lang="el-GR" smtClean="0"/>
              <a:t>24/2/2015</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F61F3C70-9066-423B-AFEC-128DA9C5A0C6}"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65E966D7-324F-449C-8EAD-5536D59D49CF}" type="datetimeFigureOut">
              <a:rPr lang="el-GR" smtClean="0"/>
              <a:t>24/2/2015</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F61F3C70-9066-423B-AFEC-128DA9C5A0C6}"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5E966D7-324F-449C-8EAD-5536D59D49CF}" type="datetimeFigureOut">
              <a:rPr lang="el-GR" smtClean="0"/>
              <a:t>24/2/2015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61F3C70-9066-423B-AFEC-128DA9C5A0C6}" type="slidenum">
              <a:rPr lang="el-GR" smtClean="0"/>
              <a:t>‹#›</a:t>
            </a:fld>
            <a:endParaRPr lang="el-G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5E966D7-324F-449C-8EAD-5536D59D49CF}" type="datetimeFigureOut">
              <a:rPr lang="el-GR" smtClean="0"/>
              <a:t>24/2/2015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61F3C70-9066-423B-AFEC-128DA9C5A0C6}"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2064"/>
            <a:ext cx="8229600" cy="9144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65E966D7-324F-449C-8EAD-5536D59D49CF}" type="datetimeFigureOut">
              <a:rPr lang="el-GR" smtClean="0"/>
              <a:t>24/2/2015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F61F3C70-9066-423B-AFEC-128DA9C5A0C6}"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5" name="24 - Ορθογώνιο"/>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504824" y="512064"/>
            <a:ext cx="7772400" cy="914400"/>
          </a:xfrm>
        </p:spPr>
        <p:txBody>
          <a:bodyPr anchor="t"/>
          <a:lstStyle>
            <a:lvl1pPr>
              <a:defRPr sz="400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65E966D7-324F-449C-8EAD-5536D59D49CF}" type="datetimeFigureOut">
              <a:rPr lang="el-GR" smtClean="0"/>
              <a:t>24/2/2015</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F61F3C70-9066-423B-AFEC-128DA9C5A0C6}" type="slidenum">
              <a:rPr lang="el-GR" smtClean="0"/>
              <a:t>‹#›</a:t>
            </a:fld>
            <a:endParaRPr lang="el-GR"/>
          </a:p>
        </p:txBody>
      </p:sp>
      <p:sp>
        <p:nvSpPr>
          <p:cNvPr id="16" name="15 - Ορθογώνιο"/>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 Ορθογώνιο"/>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 Ορθογώνιο"/>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 Ορθογώνιο"/>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 Ορθογώνιο"/>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 Ορθογώνιο"/>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Ορθογώνιο"/>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 Ορθογώνιο"/>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 Ορθογώνιο"/>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512064"/>
            <a:ext cx="7772400" cy="914400"/>
          </a:xfrm>
        </p:spPr>
        <p:txBody>
          <a:bodyPr/>
          <a:lstStyle>
            <a:lvl1pPr>
              <a:defRPr sz="4000" cap="none" baseline="0"/>
            </a:lvl1pPr>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65E966D7-324F-449C-8EAD-5536D59D49CF}" type="datetimeFigureOut">
              <a:rPr lang="el-GR" smtClean="0"/>
              <a:t>24/2/2015</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F61F3C70-9066-423B-AFEC-128DA9C5A0C6}"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65E966D7-324F-449C-8EAD-5536D59D49CF}" type="datetimeFigureOut">
              <a:rPr lang="el-GR" smtClean="0"/>
              <a:t>24/2/2015</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F61F3C70-9066-423B-AFEC-128DA9C5A0C6}"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73050"/>
            <a:ext cx="8229600" cy="1162050"/>
          </a:xfrm>
        </p:spPr>
        <p:txBody>
          <a:bodyPr anchor="ctr"/>
          <a:lstStyle>
            <a:lvl1pPr algn="l">
              <a:buNone/>
              <a:defRPr sz="3600" b="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65E966D7-324F-449C-8EAD-5536D59D49CF}" type="datetimeFigureOut">
              <a:rPr lang="el-GR" smtClean="0"/>
              <a:t>24/2/2015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F61F3C70-9066-423B-AFEC-128DA9C5A0C6}"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8" name="7 - Ορθογώνιο"/>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 Ευθεία γραμμή σύνδεσης"/>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 Ομάδα"/>
          <p:cNvGrpSpPr/>
          <p:nvPr/>
        </p:nvGrpSpPr>
        <p:grpSpPr>
          <a:xfrm rot="5400000">
            <a:off x="8514581" y="1219200"/>
            <a:ext cx="132763" cy="128466"/>
            <a:chOff x="6668087" y="1297746"/>
            <a:chExt cx="161840" cy="156602"/>
          </a:xfrm>
        </p:grpSpPr>
        <p:cxnSp>
          <p:nvCxnSpPr>
            <p:cNvPr id="15" name="14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 Τίτλος"/>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grpSp>
        <p:nvGrpSpPr>
          <p:cNvPr id="14" name="13 - Ομάδα"/>
          <p:cNvGrpSpPr/>
          <p:nvPr/>
        </p:nvGrpSpPr>
        <p:grpSpPr>
          <a:xfrm rot="5400000">
            <a:off x="8666981" y="1371600"/>
            <a:ext cx="132763" cy="128466"/>
            <a:chOff x="6668087" y="1297746"/>
            <a:chExt cx="161840" cy="156602"/>
          </a:xfrm>
        </p:grpSpPr>
        <p:cxnSp>
          <p:nvCxnSpPr>
            <p:cNvPr id="11" name="10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 Ομάδα"/>
          <p:cNvGrpSpPr/>
          <p:nvPr/>
        </p:nvGrpSpPr>
        <p:grpSpPr>
          <a:xfrm rot="5400000">
            <a:off x="8320088" y="1474763"/>
            <a:ext cx="132763" cy="128466"/>
            <a:chOff x="6668087" y="1297746"/>
            <a:chExt cx="161840" cy="156602"/>
          </a:xfrm>
        </p:grpSpPr>
        <p:cxnSp>
          <p:nvCxnSpPr>
            <p:cNvPr id="19" name="18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 Θέση ημερομηνίας"/>
          <p:cNvSpPr>
            <a:spLocks noGrp="1"/>
          </p:cNvSpPr>
          <p:nvPr>
            <p:ph type="dt" sz="half" idx="10"/>
          </p:nvPr>
        </p:nvSpPr>
        <p:spPr>
          <a:xfrm>
            <a:off x="6477000" y="55499"/>
            <a:ext cx="2133600" cy="365125"/>
          </a:xfrm>
        </p:spPr>
        <p:txBody>
          <a:bodyPr/>
          <a:lstStyle>
            <a:extLst/>
          </a:lstStyle>
          <a:p>
            <a:fld id="{65E966D7-324F-449C-8EAD-5536D59D49CF}" type="datetimeFigureOut">
              <a:rPr lang="el-GR" smtClean="0"/>
              <a:t>24/2/2015</a:t>
            </a:fld>
            <a:endParaRPr lang="el-GR"/>
          </a:p>
        </p:txBody>
      </p:sp>
      <p:sp>
        <p:nvSpPr>
          <p:cNvPr id="6" name="5 - Θέση υποσέλιδου"/>
          <p:cNvSpPr>
            <a:spLocks noGrp="1"/>
          </p:cNvSpPr>
          <p:nvPr>
            <p:ph type="ftr" sz="quarter" idx="11"/>
          </p:nvPr>
        </p:nvSpPr>
        <p:spPr>
          <a:xfrm>
            <a:off x="914400" y="55499"/>
            <a:ext cx="5562600" cy="365125"/>
          </a:xfrm>
        </p:spPr>
        <p:txBody>
          <a:bodyPr/>
          <a:lstStyle>
            <a:extLst/>
          </a:lstStyle>
          <a:p>
            <a:endParaRPr lang="el-GR"/>
          </a:p>
        </p:txBody>
      </p:sp>
      <p:sp>
        <p:nvSpPr>
          <p:cNvPr id="7" name="6 - Θέση αριθμού διαφάνειας"/>
          <p:cNvSpPr>
            <a:spLocks noGrp="1"/>
          </p:cNvSpPr>
          <p:nvPr>
            <p:ph type="sldNum" sz="quarter" idx="12"/>
          </p:nvPr>
        </p:nvSpPr>
        <p:spPr>
          <a:xfrm>
            <a:off x="8610600" y="55499"/>
            <a:ext cx="457200" cy="365125"/>
          </a:xfrm>
        </p:spPr>
        <p:txBody>
          <a:bodyPr/>
          <a:lstStyle>
            <a:extLst/>
          </a:lstStyle>
          <a:p>
            <a:fld id="{F61F3C70-9066-423B-AFEC-128DA9C5A0C6}"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 Ορθογώνιο"/>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 Ορθογώνιο"/>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 Ορθογώνιο"/>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Θέση τίτλου"/>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65E966D7-324F-449C-8EAD-5536D59D49CF}" type="datetimeFigureOut">
              <a:rPr lang="el-GR" smtClean="0"/>
              <a:t>24/2/2015</a:t>
            </a:fld>
            <a:endParaRPr lang="el-GR"/>
          </a:p>
        </p:txBody>
      </p:sp>
      <p:sp>
        <p:nvSpPr>
          <p:cNvPr id="3" name="2 - Θέση υποσέλιδου"/>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l-GR"/>
          </a:p>
        </p:txBody>
      </p:sp>
      <p:sp>
        <p:nvSpPr>
          <p:cNvPr id="23" name="22 - Θέση αριθμού διαφάνειας"/>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61F3C70-9066-423B-AFEC-128DA9C5A0C6}"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5E966D7-324F-449C-8EAD-5536D59D49CF}" type="datetimeFigureOut">
              <a:rPr lang="el-GR" smtClean="0"/>
              <a:t>24/2/2015</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61F3C70-9066-423B-AFEC-128DA9C5A0C6}"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5E966D7-324F-449C-8EAD-5536D59D49CF}" type="datetimeFigureOut">
              <a:rPr lang="el-GR" smtClean="0"/>
              <a:t>24/2/2015</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61F3C70-9066-423B-AFEC-128DA9C5A0C6}"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39552" y="404664"/>
            <a:ext cx="7772400" cy="1470025"/>
          </a:xfrm>
        </p:spPr>
        <p:txBody>
          <a:bodyPr>
            <a:noAutofit/>
          </a:bodyPr>
          <a:lstStyle/>
          <a:p>
            <a:r>
              <a:rPr lang="el-GR" sz="5000" dirty="0" err="1" smtClean="0">
                <a:solidFill>
                  <a:schemeClr val="accent6">
                    <a:lumMod val="60000"/>
                    <a:lumOff val="40000"/>
                  </a:schemeClr>
                </a:solidFill>
                <a:effectLst>
                  <a:reflection blurRad="6350" stA="50000" endA="300" endPos="50000" dist="29997" dir="5400000" sy="-100000" algn="bl" rotWithShape="0"/>
                </a:effectLst>
              </a:rPr>
              <a:t>Μηχανολογοσ</a:t>
            </a:r>
            <a:r>
              <a:rPr lang="el-GR" sz="5000" dirty="0" smtClean="0">
                <a:solidFill>
                  <a:schemeClr val="accent6">
                    <a:lumMod val="60000"/>
                    <a:lumOff val="40000"/>
                  </a:schemeClr>
                </a:solidFill>
                <a:effectLst>
                  <a:reflection blurRad="6350" stA="50000" endA="300" endPos="50000" dist="29997" dir="5400000" sy="-100000" algn="bl" rotWithShape="0"/>
                </a:effectLst>
              </a:rPr>
              <a:t> </a:t>
            </a:r>
            <a:r>
              <a:rPr lang="el-GR" sz="5000" dirty="0" err="1" smtClean="0">
                <a:solidFill>
                  <a:schemeClr val="accent6">
                    <a:lumMod val="60000"/>
                    <a:lumOff val="40000"/>
                  </a:schemeClr>
                </a:solidFill>
                <a:effectLst>
                  <a:reflection blurRad="6350" stA="50000" endA="300" endPos="50000" dist="29997" dir="5400000" sy="-100000" algn="bl" rotWithShape="0"/>
                </a:effectLst>
              </a:rPr>
              <a:t>Μηχανικοσ</a:t>
            </a:r>
            <a:endParaRPr lang="el-GR" sz="5000" dirty="0">
              <a:solidFill>
                <a:schemeClr val="accent6">
                  <a:lumMod val="60000"/>
                  <a:lumOff val="40000"/>
                </a:schemeClr>
              </a:solidFill>
              <a:effectLst>
                <a:reflection blurRad="6350" stA="50000" endA="300" endPos="50000" dist="29997" dir="5400000" sy="-100000" algn="bl" rotWithShape="0"/>
              </a:effectLst>
            </a:endParaRPr>
          </a:p>
        </p:txBody>
      </p:sp>
      <p:sp>
        <p:nvSpPr>
          <p:cNvPr id="4" name="3 - TextBox"/>
          <p:cNvSpPr txBox="1"/>
          <p:nvPr/>
        </p:nvSpPr>
        <p:spPr>
          <a:xfrm>
            <a:off x="251520" y="2276872"/>
            <a:ext cx="8352928" cy="3708708"/>
          </a:xfrm>
          <a:prstGeom prst="rect">
            <a:avLst/>
          </a:prstGeom>
          <a:noFill/>
        </p:spPr>
        <p:txBody>
          <a:bodyPr wrap="square" rtlCol="0">
            <a:spAutoFit/>
          </a:bodyPr>
          <a:lstStyle/>
          <a:p>
            <a:pPr algn="ctr"/>
            <a:r>
              <a:rPr lang="el-GR" sz="35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Εργασία στο Σχολικό Επαγγελματικό Προσανατολισμό</a:t>
            </a:r>
          </a:p>
          <a:p>
            <a:pPr algn="ctr"/>
            <a:r>
              <a:rPr lang="el-GR" sz="35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Β’ Τρίμηνο </a:t>
            </a:r>
          </a:p>
          <a:p>
            <a:endParaRPr lang="el-GR" sz="4200" dirty="0" smtClean="0"/>
          </a:p>
          <a:p>
            <a:endParaRPr lang="el-GR" sz="4200" dirty="0"/>
          </a:p>
          <a:p>
            <a:r>
              <a:rPr lang="el-GR" sz="3000" b="1" i="1" cap="small" dirty="0" smtClean="0">
                <a:solidFill>
                  <a:schemeClr val="accent2">
                    <a:lumMod val="75000"/>
                  </a:schemeClr>
                </a:solidFill>
              </a:rPr>
              <a:t>    Γιωργοσ Αντωνακησ</a:t>
            </a:r>
          </a:p>
          <a:p>
            <a:endParaRPr lang="el-GR" dirty="0"/>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edu4u.gr/Portals/0/ArticlePhotos/large/78959308c008473c9e4289163f48151e.jpg"/>
          <p:cNvPicPr>
            <a:picLocks noChangeAspect="1" noChangeArrowheads="1"/>
          </p:cNvPicPr>
          <p:nvPr/>
        </p:nvPicPr>
        <p:blipFill>
          <a:blip r:embed="rId2" cstate="print"/>
          <a:srcRect/>
          <a:stretch>
            <a:fillRect/>
          </a:stretch>
        </p:blipFill>
        <p:spPr bwMode="auto">
          <a:xfrm>
            <a:off x="2627784" y="3645024"/>
            <a:ext cx="4320480" cy="3056741"/>
          </a:xfrm>
          <a:prstGeom prst="rect">
            <a:avLst/>
          </a:prstGeom>
          <a:ln>
            <a:noFill/>
          </a:ln>
          <a:effectLst>
            <a:softEdge rad="112500"/>
          </a:effectLst>
        </p:spPr>
      </p:pic>
      <p:sp>
        <p:nvSpPr>
          <p:cNvPr id="3" name="2 - Θέση περιεχομένου"/>
          <p:cNvSpPr>
            <a:spLocks noGrp="1"/>
          </p:cNvSpPr>
          <p:nvPr>
            <p:ph idx="1"/>
          </p:nvPr>
        </p:nvSpPr>
        <p:spPr>
          <a:xfrm>
            <a:off x="0" y="0"/>
            <a:ext cx="8964488" cy="3933056"/>
          </a:xfrm>
        </p:spPr>
        <p:txBody>
          <a:bodyPr>
            <a:normAutofit lnSpcReduction="10000"/>
          </a:bodyPr>
          <a:lstStyle/>
          <a:p>
            <a:pPr algn="just">
              <a:buNone/>
            </a:pPr>
            <a:r>
              <a:rPr lang="en-US" b="1" dirty="0" smtClean="0"/>
              <a:t> </a:t>
            </a:r>
            <a:r>
              <a:rPr lang="en-US" sz="2000" b="1" dirty="0" smtClean="0">
                <a:cs typeface="Times New Roman" pitchFamily="18" charset="0"/>
              </a:rPr>
              <a:t>   </a:t>
            </a:r>
            <a:r>
              <a:rPr lang="el-GR" sz="1900" dirty="0" smtClean="0">
                <a:solidFill>
                  <a:schemeClr val="accent6">
                    <a:lumMod val="20000"/>
                    <a:lumOff val="80000"/>
                  </a:schemeClr>
                </a:solidFill>
                <a:cs typeface="Times New Roman" pitchFamily="18" charset="0"/>
              </a:rPr>
              <a:t>Το επάγγελμα του </a:t>
            </a:r>
            <a:r>
              <a:rPr lang="el-GR" sz="1900" dirty="0" smtClean="0">
                <a:solidFill>
                  <a:schemeClr val="accent1">
                    <a:lumMod val="40000"/>
                    <a:lumOff val="60000"/>
                  </a:schemeClr>
                </a:solidFill>
                <a:cs typeface="Times New Roman" pitchFamily="18" charset="0"/>
              </a:rPr>
              <a:t>Μηχανολόγου Μηχανικού </a:t>
            </a:r>
            <a:r>
              <a:rPr lang="el-GR" sz="1900" dirty="0" smtClean="0">
                <a:solidFill>
                  <a:schemeClr val="accent6">
                    <a:lumMod val="20000"/>
                    <a:lumOff val="80000"/>
                  </a:schemeClr>
                </a:solidFill>
                <a:cs typeface="Times New Roman" pitchFamily="18" charset="0"/>
              </a:rPr>
              <a:t>είναι να</a:t>
            </a:r>
            <a:r>
              <a:rPr lang="en-US" sz="1900" dirty="0">
                <a:solidFill>
                  <a:schemeClr val="accent6">
                    <a:lumMod val="20000"/>
                    <a:lumOff val="80000"/>
                  </a:schemeClr>
                </a:solidFill>
                <a:cs typeface="Times New Roman" pitchFamily="18" charset="0"/>
              </a:rPr>
              <a:t> </a:t>
            </a:r>
            <a:r>
              <a:rPr lang="el-GR" sz="1900" dirty="0" smtClean="0">
                <a:solidFill>
                  <a:schemeClr val="accent6">
                    <a:lumMod val="20000"/>
                    <a:lumOff val="80000"/>
                  </a:schemeClr>
                </a:solidFill>
                <a:cs typeface="Times New Roman" pitchFamily="18" charset="0"/>
              </a:rPr>
              <a:t>πραγματοποιεί μελέτη, να ελέγχει και να επιβλέπει την εγκατάσταση και ασφαλή λειτουργία του μηχανολογικού εξοπλισμού σε κτήρια,</a:t>
            </a:r>
            <a:r>
              <a:rPr lang="en-US" sz="1900" dirty="0" smtClean="0">
                <a:solidFill>
                  <a:schemeClr val="accent6">
                    <a:lumMod val="20000"/>
                    <a:lumOff val="80000"/>
                  </a:schemeClr>
                </a:solidFill>
                <a:cs typeface="Times New Roman" pitchFamily="18" charset="0"/>
              </a:rPr>
              <a:t> </a:t>
            </a:r>
            <a:r>
              <a:rPr lang="el-GR" sz="1900" dirty="0" smtClean="0">
                <a:solidFill>
                  <a:schemeClr val="accent6">
                    <a:lumMod val="20000"/>
                    <a:lumOff val="80000"/>
                  </a:schemeClr>
                </a:solidFill>
                <a:cs typeface="Times New Roman" pitchFamily="18" charset="0"/>
              </a:rPr>
              <a:t>οικοδομές ή βιομηχανίες. Επίσης εξετάζει τους χώρους του κτηρίου ή του εργοστασίου όπου θα</a:t>
            </a:r>
            <a:r>
              <a:rPr lang="en-US" sz="1900" dirty="0" smtClean="0">
                <a:solidFill>
                  <a:schemeClr val="accent6">
                    <a:lumMod val="20000"/>
                    <a:lumOff val="80000"/>
                  </a:schemeClr>
                </a:solidFill>
                <a:cs typeface="Times New Roman" pitchFamily="18" charset="0"/>
              </a:rPr>
              <a:t> </a:t>
            </a:r>
            <a:r>
              <a:rPr lang="el-GR" sz="1900" dirty="0" smtClean="0">
                <a:solidFill>
                  <a:schemeClr val="accent6">
                    <a:lumMod val="20000"/>
                    <a:lumOff val="80000"/>
                  </a:schemeClr>
                </a:solidFill>
                <a:cs typeface="Times New Roman" pitchFamily="18" charset="0"/>
              </a:rPr>
              <a:t>εγκατασταθούν τα  μηχανήματα και συντάσσει πλήρη μελέτη του μηχανολογικού εξοπλισμού. Στη μηχανολογική μελέτη υπολογίζονται οι θέσεις και ο τρόπος τοποθέτησης και σύνδεσης των διάφορων μηχανημάτων και συσκευών, η ισχύς τους, τα σημεία όπου θα περάσουν οι βοηθητικές εγκαταστάσεις σωληνώσεων και αγωγών. Καταρτίζει τις προδιαγραφές του εξοπλισμού και των υλικών που πρέπει να χρησιμοποιηθούν, υπολογίζει το κόστος της εργασίας και των υλικών καθώς και άλλα έξοδα για την κατασκευή, την εγκατάσταση, την λειτουργία και τη συντήρηση των μηχανημάτων.</a:t>
            </a:r>
            <a:endParaRPr lang="el-GR" sz="1900" dirty="0">
              <a:solidFill>
                <a:schemeClr val="accent6">
                  <a:lumMod val="20000"/>
                  <a:lumOff val="80000"/>
                </a:schemeClr>
              </a:solidFill>
              <a:cs typeface="Times New Roman" pitchFamily="18" charset="0"/>
            </a:endParaRPr>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116632"/>
            <a:ext cx="8435280" cy="901822"/>
          </a:xfrm>
        </p:spPr>
        <p:txBody>
          <a:bodyPr>
            <a:normAutofit fontScale="90000"/>
          </a:bodyPr>
          <a:lstStyle/>
          <a:p>
            <a:r>
              <a:rPr lang="el-GR" sz="3800" b="1" spc="50" dirty="0" smtClean="0">
                <a:ln w="12700" cmpd="sng">
                  <a:solidFill>
                    <a:schemeClr val="accent6">
                      <a:satMod val="120000"/>
                      <a:shade val="80000"/>
                    </a:schemeClr>
                  </a:solidFill>
                  <a:prstDash val="solid"/>
                </a:ln>
                <a:solidFill>
                  <a:schemeClr val="accent6">
                    <a:tint val="1000"/>
                  </a:schemeClr>
                </a:solidFill>
                <a:effectLst>
                  <a:glow rad="228600">
                    <a:schemeClr val="accent6">
                      <a:satMod val="175000"/>
                      <a:alpha val="40000"/>
                    </a:schemeClr>
                  </a:glow>
                </a:effectLst>
              </a:rPr>
              <a:t/>
            </a:r>
            <a:br>
              <a:rPr lang="el-GR" sz="3800" b="1" spc="50" dirty="0" smtClean="0">
                <a:ln w="12700" cmpd="sng">
                  <a:solidFill>
                    <a:schemeClr val="accent6">
                      <a:satMod val="120000"/>
                      <a:shade val="80000"/>
                    </a:schemeClr>
                  </a:solidFill>
                  <a:prstDash val="solid"/>
                </a:ln>
                <a:solidFill>
                  <a:schemeClr val="accent6">
                    <a:tint val="1000"/>
                  </a:schemeClr>
                </a:solidFill>
                <a:effectLst>
                  <a:glow rad="228600">
                    <a:schemeClr val="accent6">
                      <a:satMod val="175000"/>
                      <a:alpha val="40000"/>
                    </a:schemeClr>
                  </a:glow>
                </a:effectLst>
              </a:rPr>
            </a:br>
            <a:r>
              <a:rPr lang="el-GR" sz="3800" b="1" spc="50" dirty="0" smtClean="0">
                <a:ln w="12700" cmpd="sng">
                  <a:solidFill>
                    <a:schemeClr val="accent6">
                      <a:satMod val="120000"/>
                      <a:shade val="80000"/>
                    </a:schemeClr>
                  </a:solidFill>
                  <a:prstDash val="solid"/>
                </a:ln>
                <a:solidFill>
                  <a:schemeClr val="accent6">
                    <a:tint val="1000"/>
                  </a:schemeClr>
                </a:solidFill>
                <a:effectLst>
                  <a:glow rad="228600">
                    <a:schemeClr val="accent5">
                      <a:satMod val="175000"/>
                      <a:alpha val="40000"/>
                    </a:schemeClr>
                  </a:glow>
                </a:effectLst>
              </a:rPr>
              <a:t>Τμήματα Μηχανολόγων Μηχανικών</a:t>
            </a:r>
            <a:endParaRPr lang="el-GR" sz="3800" b="1" spc="50" dirty="0">
              <a:ln w="12700" cmpd="sng">
                <a:solidFill>
                  <a:schemeClr val="accent6">
                    <a:satMod val="120000"/>
                    <a:shade val="80000"/>
                  </a:schemeClr>
                </a:solidFill>
                <a:prstDash val="solid"/>
              </a:ln>
              <a:solidFill>
                <a:schemeClr val="accent6">
                  <a:tint val="1000"/>
                </a:schemeClr>
              </a:solidFill>
              <a:effectLst>
                <a:glow rad="228600">
                  <a:schemeClr val="accent5">
                    <a:satMod val="175000"/>
                    <a:alpha val="40000"/>
                  </a:schemeClr>
                </a:glow>
              </a:effectLst>
            </a:endParaRPr>
          </a:p>
        </p:txBody>
      </p:sp>
      <p:sp>
        <p:nvSpPr>
          <p:cNvPr id="3" name="2 - Θέση περιεχομένου"/>
          <p:cNvSpPr>
            <a:spLocks noGrp="1"/>
          </p:cNvSpPr>
          <p:nvPr>
            <p:ph idx="1"/>
          </p:nvPr>
        </p:nvSpPr>
        <p:spPr>
          <a:xfrm>
            <a:off x="0" y="1556792"/>
            <a:ext cx="9144000" cy="4752528"/>
          </a:xfrm>
        </p:spPr>
        <p:txBody>
          <a:bodyPr>
            <a:normAutofit/>
          </a:bodyPr>
          <a:lstStyle/>
          <a:p>
            <a:pPr>
              <a:buFont typeface="Wingdings" pitchFamily="2" charset="2"/>
              <a:buChar char="q"/>
            </a:pPr>
            <a:r>
              <a:rPr lang="el-GR" sz="2500" dirty="0" smtClean="0"/>
              <a:t>Μηχανολόγων Μηχανικών ΕΜΠ (Εθνικό Μετσόβιο</a:t>
            </a:r>
          </a:p>
          <a:p>
            <a:pPr>
              <a:buNone/>
            </a:pPr>
            <a:r>
              <a:rPr lang="el-GR" sz="2500" dirty="0" smtClean="0"/>
              <a:t>     Πολυτεχνείο)</a:t>
            </a:r>
          </a:p>
          <a:p>
            <a:pPr>
              <a:buFont typeface="Wingdings" pitchFamily="2" charset="2"/>
              <a:buChar char="q"/>
            </a:pPr>
            <a:r>
              <a:rPr lang="el-GR" sz="2500" dirty="0" smtClean="0"/>
              <a:t>Μηχανολόγων Μηχανικών ΑΠΘ ( Αριστοτέλειο  </a:t>
            </a:r>
          </a:p>
          <a:p>
            <a:pPr>
              <a:buNone/>
            </a:pPr>
            <a:r>
              <a:rPr lang="el-GR" sz="2500" dirty="0" smtClean="0"/>
              <a:t>    Πανεπιστήμιο Θεσσαλονίκης)</a:t>
            </a:r>
          </a:p>
          <a:p>
            <a:pPr>
              <a:buFont typeface="Wingdings" pitchFamily="2" charset="2"/>
              <a:buChar char="q"/>
            </a:pPr>
            <a:r>
              <a:rPr lang="el-GR" sz="2500" b="1" dirty="0" smtClean="0">
                <a:solidFill>
                  <a:schemeClr val="accent6">
                    <a:lumMod val="40000"/>
                    <a:lumOff val="60000"/>
                  </a:schemeClr>
                </a:solidFill>
              </a:rPr>
              <a:t>Μηχανολόγων και Αεροναυπηγών Μηχανικών Πάτρας</a:t>
            </a:r>
          </a:p>
          <a:p>
            <a:pPr>
              <a:buFont typeface="Wingdings" pitchFamily="2" charset="2"/>
              <a:buChar char="q"/>
            </a:pPr>
            <a:r>
              <a:rPr lang="el-GR" sz="2500" dirty="0" smtClean="0"/>
              <a:t>Μηχανολόγων Μηχανικών Θεσσαλίας (Βόλος)</a:t>
            </a:r>
          </a:p>
          <a:p>
            <a:pPr>
              <a:buFont typeface="Wingdings" pitchFamily="2" charset="2"/>
              <a:buChar char="q"/>
            </a:pPr>
            <a:r>
              <a:rPr lang="el-GR" sz="2500" dirty="0" smtClean="0"/>
              <a:t>Μηχανολόγων Μηχανικών Δυτικής Μακεδονίας (Κοζάνη) </a:t>
            </a:r>
            <a:endParaRPr lang="el-GR" sz="2500" dirty="0"/>
          </a:p>
        </p:txBody>
      </p:sp>
    </p:spTree>
  </p:cSld>
  <p:clrMapOvr>
    <a:masterClrMapping/>
  </p:clrMapOvr>
  <p:transition spd="slow">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476672"/>
            <a:ext cx="7772400" cy="9144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l-GR" sz="5000" b="1" cap="all"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Βασεισ</a:t>
            </a:r>
            <a:r>
              <a:rPr lang="el-GR" sz="50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2013-2014</a:t>
            </a:r>
            <a:endParaRPr lang="el-GR" sz="50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6" name="5 - Πίνακας"/>
          <p:cNvGraphicFramePr>
            <a:graphicFrameLocks noGrp="1"/>
          </p:cNvGraphicFramePr>
          <p:nvPr/>
        </p:nvGraphicFramePr>
        <p:xfrm>
          <a:off x="539552" y="1340768"/>
          <a:ext cx="7848873" cy="4949144"/>
        </p:xfrm>
        <a:graphic>
          <a:graphicData uri="http://schemas.openxmlformats.org/drawingml/2006/table">
            <a:tbl>
              <a:tblPr firstRow="1" firstCol="1" bandRow="1">
                <a:tableStyleId>{74C1A8A3-306A-4EB7-A6B1-4F7E0EB9C5D6}</a:tableStyleId>
              </a:tblPr>
              <a:tblGrid>
                <a:gridCol w="4464496"/>
                <a:gridCol w="1728192"/>
                <a:gridCol w="1656185"/>
              </a:tblGrid>
              <a:tr h="780086">
                <a:tc>
                  <a:txBody>
                    <a:bodyPr/>
                    <a:lstStyle/>
                    <a:p>
                      <a:pPr algn="ctr"/>
                      <a:r>
                        <a:rPr lang="el-GR" sz="3000" cap="all" baseline="0" dirty="0" err="1" smtClean="0"/>
                        <a:t>Τμηματα</a:t>
                      </a:r>
                      <a:endParaRPr lang="el-GR" sz="3000" cap="all" baseline="0" dirty="0"/>
                    </a:p>
                  </a:txBody>
                  <a:tcPr anchor="ctr"/>
                </a:tc>
                <a:tc>
                  <a:txBody>
                    <a:bodyPr/>
                    <a:lstStyle/>
                    <a:p>
                      <a:pPr algn="ctr"/>
                      <a:r>
                        <a:rPr lang="el-GR" sz="3000" cap="all" baseline="0" dirty="0" smtClean="0"/>
                        <a:t>2013</a:t>
                      </a:r>
                      <a:endParaRPr lang="el-GR" sz="3000" cap="all" baseline="0" dirty="0"/>
                    </a:p>
                  </a:txBody>
                  <a:tcPr anchor="ctr"/>
                </a:tc>
                <a:tc>
                  <a:txBody>
                    <a:bodyPr/>
                    <a:lstStyle/>
                    <a:p>
                      <a:pPr algn="ctr"/>
                      <a:r>
                        <a:rPr lang="el-GR" sz="3000" dirty="0" smtClean="0"/>
                        <a:t>2014</a:t>
                      </a:r>
                      <a:endParaRPr lang="el-GR" sz="3000" dirty="0"/>
                    </a:p>
                  </a:txBody>
                  <a:tcPr anchor="ctr"/>
                </a:tc>
              </a:tr>
              <a:tr h="780086">
                <a:tc>
                  <a:txBody>
                    <a:bodyPr/>
                    <a:lstStyle/>
                    <a:p>
                      <a:pPr algn="ctr"/>
                      <a:r>
                        <a:rPr lang="el-GR" dirty="0" smtClean="0"/>
                        <a:t>Μηχανολόγων Μηχανικών ΕΜΠ </a:t>
                      </a:r>
                      <a:endParaRPr lang="el-GR" dirty="0"/>
                    </a:p>
                  </a:txBody>
                  <a:tcPr anchor="ctr"/>
                </a:tc>
                <a:tc>
                  <a:txBody>
                    <a:bodyPr/>
                    <a:lstStyle/>
                    <a:p>
                      <a:pPr algn="ctr"/>
                      <a:r>
                        <a:rPr lang="el-GR" dirty="0" smtClean="0"/>
                        <a:t>18.176</a:t>
                      </a:r>
                      <a:endParaRPr lang="el-GR" dirty="0"/>
                    </a:p>
                  </a:txBody>
                  <a:tcPr anchor="ctr"/>
                </a:tc>
                <a:tc>
                  <a:txBody>
                    <a:bodyPr/>
                    <a:lstStyle/>
                    <a:p>
                      <a:pPr algn="ctr"/>
                      <a:r>
                        <a:rPr lang="el-GR" dirty="0" smtClean="0"/>
                        <a:t>18.943</a:t>
                      </a:r>
                      <a:endParaRPr lang="el-GR" dirty="0"/>
                    </a:p>
                  </a:txBody>
                  <a:tcPr anchor="ctr"/>
                </a:tc>
              </a:tr>
              <a:tr h="780086">
                <a:tc>
                  <a:txBody>
                    <a:bodyPr/>
                    <a:lstStyle/>
                    <a:p>
                      <a:pPr algn="ctr"/>
                      <a:r>
                        <a:rPr lang="el-GR" dirty="0" smtClean="0"/>
                        <a:t>Μηχανολόγων Μηχανικών ΑΠΘ </a:t>
                      </a:r>
                      <a:endParaRPr lang="el-GR" dirty="0"/>
                    </a:p>
                  </a:txBody>
                  <a:tcPr anchor="ctr"/>
                </a:tc>
                <a:tc>
                  <a:txBody>
                    <a:bodyPr/>
                    <a:lstStyle/>
                    <a:p>
                      <a:pPr algn="ctr"/>
                      <a:r>
                        <a:rPr lang="el-GR" dirty="0" smtClean="0"/>
                        <a:t>17.508</a:t>
                      </a:r>
                      <a:endParaRPr lang="el-GR" dirty="0"/>
                    </a:p>
                  </a:txBody>
                  <a:tcPr anchor="ctr"/>
                </a:tc>
                <a:tc>
                  <a:txBody>
                    <a:bodyPr/>
                    <a:lstStyle/>
                    <a:p>
                      <a:pPr algn="ctr"/>
                      <a:r>
                        <a:rPr lang="el-GR" dirty="0" smtClean="0"/>
                        <a:t>18.476</a:t>
                      </a:r>
                      <a:endParaRPr lang="el-GR" dirty="0"/>
                    </a:p>
                  </a:txBody>
                  <a:tcPr anchor="ctr"/>
                </a:tc>
              </a:tr>
              <a:tr h="780086">
                <a:tc>
                  <a:txBody>
                    <a:bodyPr/>
                    <a:lstStyle/>
                    <a:p>
                      <a:pPr algn="ctr">
                        <a:buNone/>
                      </a:pPr>
                      <a:r>
                        <a:rPr lang="el-GR" dirty="0" smtClean="0"/>
                        <a:t>Μηχανολόγων και Αεροναυπηγών</a:t>
                      </a:r>
                      <a:r>
                        <a:rPr lang="el-GR" baseline="0" dirty="0" smtClean="0"/>
                        <a:t> </a:t>
                      </a:r>
                      <a:r>
                        <a:rPr lang="el-GR" dirty="0" smtClean="0"/>
                        <a:t>Μηχανικών </a:t>
                      </a:r>
                      <a:r>
                        <a:rPr lang="el-GR" baseline="0" dirty="0" smtClean="0"/>
                        <a:t> </a:t>
                      </a:r>
                      <a:r>
                        <a:rPr lang="el-GR" dirty="0" smtClean="0"/>
                        <a:t>Πάτρας</a:t>
                      </a:r>
                    </a:p>
                    <a:p>
                      <a:endParaRPr lang="el-GR" dirty="0"/>
                    </a:p>
                  </a:txBody>
                  <a:tcPr anchor="ctr"/>
                </a:tc>
                <a:tc>
                  <a:txBody>
                    <a:bodyPr/>
                    <a:lstStyle/>
                    <a:p>
                      <a:pPr algn="ctr"/>
                      <a:r>
                        <a:rPr lang="el-GR" dirty="0" smtClean="0"/>
                        <a:t>16.878</a:t>
                      </a:r>
                      <a:endParaRPr lang="el-GR" dirty="0"/>
                    </a:p>
                  </a:txBody>
                  <a:tcPr anchor="ctr"/>
                </a:tc>
                <a:tc>
                  <a:txBody>
                    <a:bodyPr/>
                    <a:lstStyle/>
                    <a:p>
                      <a:pPr algn="ctr"/>
                      <a:r>
                        <a:rPr lang="el-GR" dirty="0" smtClean="0"/>
                        <a:t>17.931</a:t>
                      </a:r>
                      <a:endParaRPr lang="el-GR" dirty="0"/>
                    </a:p>
                  </a:txBody>
                  <a:tcPr anchor="ctr"/>
                </a:tc>
              </a:tr>
              <a:tr h="780086">
                <a:tc>
                  <a:txBody>
                    <a:bodyPr/>
                    <a:lstStyle/>
                    <a:p>
                      <a:pPr algn="ctr"/>
                      <a:r>
                        <a:rPr lang="el-GR" dirty="0" smtClean="0"/>
                        <a:t>Μηχανολόγων Μηχανικών</a:t>
                      </a:r>
                      <a:r>
                        <a:rPr lang="el-GR" baseline="0" dirty="0" smtClean="0"/>
                        <a:t> </a:t>
                      </a:r>
                      <a:r>
                        <a:rPr lang="el-GR" dirty="0" smtClean="0"/>
                        <a:t>Θεσσαλίας </a:t>
                      </a:r>
                      <a:endParaRPr lang="el-GR" dirty="0"/>
                    </a:p>
                  </a:txBody>
                  <a:tcPr anchor="ctr"/>
                </a:tc>
                <a:tc>
                  <a:txBody>
                    <a:bodyPr/>
                    <a:lstStyle/>
                    <a:p>
                      <a:pPr algn="ctr"/>
                      <a:r>
                        <a:rPr lang="el-GR" dirty="0" smtClean="0"/>
                        <a:t>16.449</a:t>
                      </a:r>
                      <a:endParaRPr lang="el-GR" dirty="0"/>
                    </a:p>
                  </a:txBody>
                  <a:tcPr anchor="ctr"/>
                </a:tc>
                <a:tc>
                  <a:txBody>
                    <a:bodyPr/>
                    <a:lstStyle/>
                    <a:p>
                      <a:pPr algn="ctr"/>
                      <a:r>
                        <a:rPr lang="el-GR" dirty="0" smtClean="0"/>
                        <a:t>17.654</a:t>
                      </a:r>
                      <a:endParaRPr lang="el-GR" dirty="0"/>
                    </a:p>
                  </a:txBody>
                  <a:tcPr anchor="ctr"/>
                </a:tc>
              </a:tr>
              <a:tr h="7800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Μηχανολόγων Μηχανικών Δυτικής Μακεδονίας </a:t>
                      </a:r>
                    </a:p>
                    <a:p>
                      <a:endParaRPr lang="el-GR" dirty="0"/>
                    </a:p>
                  </a:txBody>
                  <a:tcPr anchor="ctr"/>
                </a:tc>
                <a:tc>
                  <a:txBody>
                    <a:bodyPr/>
                    <a:lstStyle/>
                    <a:p>
                      <a:pPr algn="ctr"/>
                      <a:r>
                        <a:rPr lang="el-GR" dirty="0" smtClean="0"/>
                        <a:t>14.960</a:t>
                      </a:r>
                      <a:endParaRPr lang="el-GR" dirty="0"/>
                    </a:p>
                  </a:txBody>
                  <a:tcPr anchor="ctr"/>
                </a:tc>
                <a:tc>
                  <a:txBody>
                    <a:bodyPr/>
                    <a:lstStyle/>
                    <a:p>
                      <a:pPr algn="ctr"/>
                      <a:r>
                        <a:rPr lang="el-GR" dirty="0" smtClean="0"/>
                        <a:t>16.920</a:t>
                      </a:r>
                      <a:endParaRPr lang="el-GR" dirty="0"/>
                    </a:p>
                  </a:txBody>
                  <a:tcPr anchor="ctr"/>
                </a:tc>
              </a:tr>
            </a:tbl>
          </a:graphicData>
        </a:graphic>
      </p:graphicFrame>
    </p:spTree>
  </p:cSld>
  <p:clrMapOvr>
    <a:masterClrMapping/>
  </p:clrMapOvr>
  <p:transition spd="slow">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332656"/>
            <a:ext cx="8424936" cy="1152128"/>
          </a:xfrm>
        </p:spPr>
        <p:txBody>
          <a:bodyPr>
            <a:noAutofit/>
          </a:bodyPr>
          <a:lstStyle/>
          <a:p>
            <a:pPr algn="ctr"/>
            <a:r>
              <a:rPr lang="el-GR" b="1" spc="50" dirty="0" smtClean="0">
                <a:ln w="13500">
                  <a:solidFill>
                    <a:schemeClr val="accent1">
                      <a:shade val="2500"/>
                      <a:alpha val="6500"/>
                    </a:schemeClr>
                  </a:solidFill>
                  <a:prstDash val="solid"/>
                </a:ln>
                <a:solidFill>
                  <a:schemeClr val="accent6">
                    <a:lumMod val="60000"/>
                    <a:lumOff val="40000"/>
                  </a:schemeClr>
                </a:solidFill>
                <a:effectLst>
                  <a:outerShdw blurRad="50800" dist="38100" dir="2700000" algn="tl" rotWithShape="0">
                    <a:prstClr val="black">
                      <a:alpha val="40000"/>
                    </a:prstClr>
                  </a:outerShdw>
                  <a:reflection blurRad="6350" stA="55000" endA="300" endPos="45500" dir="5400000" sy="-100000" algn="bl" rotWithShape="0"/>
                </a:effectLst>
              </a:rPr>
              <a:t>Μηχανολόγων και Αεροναυπηγών Μηχανικών Πάτρας</a:t>
            </a:r>
            <a:endParaRPr lang="el-GR" b="1" spc="50" dirty="0">
              <a:ln w="13500">
                <a:solidFill>
                  <a:schemeClr val="accent1">
                    <a:shade val="2500"/>
                    <a:alpha val="6500"/>
                  </a:schemeClr>
                </a:solidFill>
                <a:prstDash val="solid"/>
              </a:ln>
              <a:solidFill>
                <a:schemeClr val="accent6">
                  <a:lumMod val="60000"/>
                  <a:lumOff val="40000"/>
                </a:schemeClr>
              </a:solidFill>
              <a:effectLst>
                <a:outerShdw blurRad="50800" dist="38100" dir="2700000" algn="tl" rotWithShape="0">
                  <a:prstClr val="black">
                    <a:alpha val="40000"/>
                  </a:prstClr>
                </a:outerShdw>
                <a:reflection blurRad="6350" stA="55000" endA="300" endPos="45500" dir="5400000" sy="-100000" algn="bl" rotWithShape="0"/>
              </a:effectLst>
            </a:endParaRPr>
          </a:p>
        </p:txBody>
      </p:sp>
      <p:sp>
        <p:nvSpPr>
          <p:cNvPr id="3" name="2 - Θέση περιεχομένου"/>
          <p:cNvSpPr>
            <a:spLocks noGrp="1"/>
          </p:cNvSpPr>
          <p:nvPr>
            <p:ph idx="1"/>
          </p:nvPr>
        </p:nvSpPr>
        <p:spPr>
          <a:xfrm>
            <a:off x="467544" y="1844824"/>
            <a:ext cx="8219256" cy="4510736"/>
          </a:xfrm>
        </p:spPr>
        <p:txBody>
          <a:bodyPr>
            <a:normAutofit fontScale="62500" lnSpcReduction="20000"/>
          </a:bodyPr>
          <a:lstStyle/>
          <a:p>
            <a:pPr algn="just">
              <a:buNone/>
            </a:pPr>
            <a:r>
              <a:rPr lang="el-GR" sz="2500" dirty="0" smtClean="0"/>
              <a:t>	</a:t>
            </a:r>
          </a:p>
          <a:p>
            <a:pPr algn="just">
              <a:buNone/>
            </a:pPr>
            <a:r>
              <a:rPr lang="el-GR" sz="3700" dirty="0" smtClean="0"/>
              <a:t>Το Τμήμα ιδρύθηκε το 1967 ως Τμήμα Μηχανολόγων Μηχανικών. </a:t>
            </a:r>
          </a:p>
          <a:p>
            <a:pPr algn="just">
              <a:buNone/>
            </a:pPr>
            <a:r>
              <a:rPr lang="el-GR" sz="3700" dirty="0" smtClean="0"/>
              <a:t>Το 1995 μετονομάστηκε σε Τμήμα Μηχανολόγων και </a:t>
            </a:r>
          </a:p>
          <a:p>
            <a:pPr algn="just">
              <a:buNone/>
            </a:pPr>
            <a:r>
              <a:rPr lang="el-GR" sz="3700" dirty="0" smtClean="0"/>
              <a:t>Αεροναυπηγών Μηχανικών. Είναι από τα μεγαλύτερα τμήματα </a:t>
            </a:r>
          </a:p>
          <a:p>
            <a:pPr algn="just">
              <a:buNone/>
            </a:pPr>
            <a:r>
              <a:rPr lang="el-GR" sz="3700" dirty="0" smtClean="0"/>
              <a:t>της Πολυτεχνικής Σχολής. </a:t>
            </a:r>
          </a:p>
          <a:p>
            <a:pPr algn="just">
              <a:buNone/>
            </a:pPr>
            <a:endParaRPr lang="el-GR" sz="3700" dirty="0" smtClean="0"/>
          </a:p>
          <a:p>
            <a:pPr algn="just">
              <a:buNone/>
            </a:pPr>
            <a:r>
              <a:rPr lang="el-GR" sz="3700" dirty="0" smtClean="0"/>
              <a:t>Διαθέτει σύγχρονη εργαστηριακή υποδομή (Υπολογιστικό </a:t>
            </a:r>
          </a:p>
          <a:p>
            <a:pPr algn="just">
              <a:buNone/>
            </a:pPr>
            <a:r>
              <a:rPr lang="el-GR" sz="3700" dirty="0" smtClean="0"/>
              <a:t>Κέντρο, Μηχανουργείο, θάλαμο θερμικών κατεργασιών, </a:t>
            </a:r>
          </a:p>
          <a:p>
            <a:pPr algn="just">
              <a:buNone/>
            </a:pPr>
            <a:r>
              <a:rPr lang="el-GR" sz="3700" dirty="0" smtClean="0"/>
              <a:t>μονάδες μεταλλογραφικών και μη καταστροφικών δοκιμών, </a:t>
            </a:r>
          </a:p>
          <a:p>
            <a:pPr algn="just">
              <a:buNone/>
            </a:pPr>
            <a:r>
              <a:rPr lang="el-GR" sz="3700" dirty="0" smtClean="0"/>
              <a:t>αεροσήραγγες κλπ).</a:t>
            </a:r>
            <a:endParaRPr lang="el-GR" sz="3700" dirty="0"/>
          </a:p>
        </p:txBody>
      </p:sp>
    </p:spTree>
  </p:cSld>
  <p:clrMapOvr>
    <a:masterClrMapping/>
  </p:clrMapOvr>
  <p:transition spd="slow">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116632"/>
            <a:ext cx="9144000" cy="6741368"/>
          </a:xfrm>
        </p:spPr>
        <p:txBody>
          <a:bodyPr>
            <a:normAutofit fontScale="77500" lnSpcReduction="20000"/>
          </a:bodyPr>
          <a:lstStyle/>
          <a:p>
            <a:pPr>
              <a:buNone/>
            </a:pPr>
            <a:endParaRPr lang="el-GR"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a:p>
            <a:pPr>
              <a:buNone/>
            </a:pPr>
            <a:r>
              <a:rPr lang="el-GR" sz="3600" b="1" dirty="0" smtClean="0">
                <a:ln w="12700">
                  <a:solidFill>
                    <a:schemeClr val="accent6">
                      <a:lumMod val="40000"/>
                      <a:lumOff val="60000"/>
                    </a:schemeClr>
                  </a:solidFill>
                  <a:prstDash val="solid"/>
                </a:ln>
                <a:solidFill>
                  <a:schemeClr val="accent6">
                    <a:lumMod val="40000"/>
                    <a:lumOff val="60000"/>
                  </a:schemeClr>
                </a:solidFill>
                <a:effectLst>
                  <a:outerShdw blurRad="41275" dist="20320" dir="1800000" algn="tl" rotWithShape="0">
                    <a:srgbClr val="000000">
                      <a:alpha val="40000"/>
                    </a:srgbClr>
                  </a:outerShdw>
                </a:effectLst>
              </a:rPr>
              <a:t>Μαθήματα Ειδίκευσης Μηχανολόγου Μηχανικού</a:t>
            </a:r>
          </a:p>
          <a:p>
            <a:pPr marL="0" indent="0">
              <a:buNone/>
            </a:pPr>
            <a:endParaRPr lang="el-GR" dirty="0" smtClean="0"/>
          </a:p>
          <a:p>
            <a:pPr marL="0" indent="0">
              <a:buNone/>
            </a:pPr>
            <a:r>
              <a:rPr lang="el-GR" u="sng" dirty="0" smtClean="0">
                <a:solidFill>
                  <a:srgbClr val="00FFCC"/>
                </a:solidFill>
              </a:rPr>
              <a:t>Κατασκευαστικός Τομέας: </a:t>
            </a:r>
            <a:r>
              <a:rPr lang="el-GR" dirty="0" smtClean="0"/>
              <a:t>Ρομποτική, Ταλαντώσεις και Σχεδιασμός Μηχανολογικών συστημάτων κλπ.</a:t>
            </a:r>
          </a:p>
          <a:p>
            <a:pPr marL="0" indent="0">
              <a:buNone/>
            </a:pPr>
            <a:endParaRPr lang="el-GR" dirty="0" smtClean="0"/>
          </a:p>
          <a:p>
            <a:pPr marL="0" indent="0">
              <a:buNone/>
            </a:pPr>
            <a:r>
              <a:rPr lang="el-GR" u="sng" dirty="0" smtClean="0">
                <a:solidFill>
                  <a:srgbClr val="00FFCC"/>
                </a:solidFill>
              </a:rPr>
              <a:t>Τομέας Ενέργειας Αεροναυτικής και Περιβάλλοντος:</a:t>
            </a:r>
          </a:p>
          <a:p>
            <a:pPr marL="0" indent="0">
              <a:buNone/>
            </a:pPr>
            <a:r>
              <a:rPr lang="el-GR" dirty="0" smtClean="0"/>
              <a:t>Θερμικοί Σταθμοί ισχύος, Αεροδιαστημικά Προωθητικά Συστήματα, Συστήματα Αεροσκαφών κλπ.</a:t>
            </a:r>
          </a:p>
          <a:p>
            <a:pPr marL="0" indent="0">
              <a:buNone/>
            </a:pPr>
            <a:endParaRPr lang="el-GR" dirty="0" smtClean="0"/>
          </a:p>
          <a:p>
            <a:pPr marL="0" indent="0">
              <a:buNone/>
            </a:pPr>
            <a:r>
              <a:rPr lang="el-GR" u="sng" dirty="0" smtClean="0">
                <a:solidFill>
                  <a:srgbClr val="00FFCC"/>
                </a:solidFill>
              </a:rPr>
              <a:t>Τομέας Εφαρμοσμένης Μηχανικής, Τεχνολογίας Υλικών και Εμβιομηχανικής:</a:t>
            </a:r>
            <a:r>
              <a:rPr lang="el-GR" dirty="0" smtClean="0"/>
              <a:t> Μηχανική Σύνθετων Υλικών, Ανάλυση Σημάτων-Αισθητήρες-Εφαρμογές ΜΚΕ κλπ.</a:t>
            </a:r>
          </a:p>
          <a:p>
            <a:pPr marL="0" indent="0">
              <a:buNone/>
            </a:pPr>
            <a:endParaRPr lang="el-GR" dirty="0" smtClean="0"/>
          </a:p>
          <a:p>
            <a:pPr marL="0" indent="0">
              <a:buNone/>
            </a:pPr>
            <a:r>
              <a:rPr lang="el-GR" u="sng" dirty="0" smtClean="0">
                <a:solidFill>
                  <a:srgbClr val="00FFCC"/>
                </a:solidFill>
              </a:rPr>
              <a:t>Τομέας Διοίκησης και Οργάνωσης: </a:t>
            </a:r>
            <a:r>
              <a:rPr lang="el-GR" dirty="0" smtClean="0"/>
              <a:t>Πληροφοριακά Συστήματα Διοίκησης, Βιομηχανική Διοίκηση κλπ.</a:t>
            </a:r>
          </a:p>
          <a:p>
            <a:pPr marL="0" indent="0">
              <a:buNone/>
            </a:pPr>
            <a:r>
              <a:rPr lang="el-GR" dirty="0" smtClean="0"/>
              <a:t> </a:t>
            </a:r>
          </a:p>
          <a:p>
            <a:pPr marL="0" indent="0">
              <a:buNone/>
            </a:pPr>
            <a:r>
              <a:rPr lang="el-GR" dirty="0" smtClean="0"/>
              <a:t> </a:t>
            </a:r>
          </a:p>
        </p:txBody>
      </p:sp>
    </p:spTree>
  </p:cSld>
  <p:clrMapOvr>
    <a:masterClrMapping/>
  </p:clrMapOvr>
  <p:transition spd="slow">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79512" y="188640"/>
            <a:ext cx="8712968" cy="6048672"/>
          </a:xfrm>
        </p:spPr>
        <p:txBody>
          <a:bodyPr/>
          <a:lstStyle/>
          <a:p>
            <a:pPr>
              <a:buNone/>
            </a:pPr>
            <a:endParaRPr lang="el-GR" b="1" dirty="0" smtClean="0">
              <a:ln w="12700">
                <a:solidFill>
                  <a:schemeClr val="accent6">
                    <a:lumMod val="40000"/>
                    <a:lumOff val="60000"/>
                  </a:schemeClr>
                </a:solidFill>
                <a:prstDash val="solid"/>
              </a:ln>
              <a:solidFill>
                <a:schemeClr val="accent6">
                  <a:lumMod val="40000"/>
                  <a:lumOff val="60000"/>
                </a:schemeClr>
              </a:solidFill>
              <a:effectLst>
                <a:outerShdw blurRad="41275" dist="20320" dir="1800000" algn="tl" rotWithShape="0">
                  <a:srgbClr val="000000">
                    <a:alpha val="40000"/>
                  </a:srgbClr>
                </a:outerShdw>
              </a:effectLst>
            </a:endParaRPr>
          </a:p>
          <a:p>
            <a:pPr>
              <a:buNone/>
            </a:pPr>
            <a:endParaRPr lang="el-GR" b="1" dirty="0" smtClean="0">
              <a:ln w="12700">
                <a:solidFill>
                  <a:schemeClr val="accent6">
                    <a:lumMod val="40000"/>
                    <a:lumOff val="60000"/>
                  </a:schemeClr>
                </a:solidFill>
                <a:prstDash val="solid"/>
              </a:ln>
              <a:solidFill>
                <a:schemeClr val="accent6">
                  <a:lumMod val="40000"/>
                  <a:lumOff val="60000"/>
                </a:schemeClr>
              </a:solidFill>
              <a:effectLst>
                <a:outerShdw blurRad="41275" dist="20320" dir="1800000" algn="tl" rotWithShape="0">
                  <a:srgbClr val="000000">
                    <a:alpha val="40000"/>
                  </a:srgbClr>
                </a:outerShdw>
              </a:effectLst>
            </a:endParaRPr>
          </a:p>
          <a:p>
            <a:pPr>
              <a:buNone/>
            </a:pPr>
            <a:r>
              <a:rPr lang="el-GR" b="1" dirty="0" smtClean="0">
                <a:ln w="12700">
                  <a:solidFill>
                    <a:schemeClr val="accent6">
                      <a:lumMod val="40000"/>
                      <a:lumOff val="60000"/>
                    </a:schemeClr>
                  </a:solidFill>
                  <a:prstDash val="solid"/>
                </a:ln>
                <a:solidFill>
                  <a:schemeClr val="accent6">
                    <a:lumMod val="40000"/>
                    <a:lumOff val="60000"/>
                  </a:schemeClr>
                </a:solidFill>
                <a:effectLst>
                  <a:outerShdw blurRad="41275" dist="20320" dir="1800000" algn="tl" rotWithShape="0">
                    <a:srgbClr val="000000">
                      <a:alpha val="40000"/>
                    </a:srgbClr>
                  </a:outerShdw>
                </a:effectLst>
              </a:rPr>
              <a:t>Μαθήματα Ειδίκευσης Αεροναυπηγού </a:t>
            </a:r>
          </a:p>
          <a:p>
            <a:pPr>
              <a:buNone/>
            </a:pPr>
            <a:r>
              <a:rPr lang="el-GR" b="1" dirty="0" smtClean="0">
                <a:ln w="12700">
                  <a:solidFill>
                    <a:schemeClr val="accent6">
                      <a:lumMod val="40000"/>
                      <a:lumOff val="60000"/>
                    </a:schemeClr>
                  </a:solidFill>
                  <a:prstDash val="solid"/>
                </a:ln>
                <a:solidFill>
                  <a:schemeClr val="accent6">
                    <a:lumMod val="40000"/>
                    <a:lumOff val="60000"/>
                  </a:schemeClr>
                </a:solidFill>
                <a:effectLst>
                  <a:outerShdw blurRad="41275" dist="20320" dir="1800000" algn="tl" rotWithShape="0">
                    <a:srgbClr val="000000">
                      <a:alpha val="40000"/>
                    </a:srgbClr>
                  </a:outerShdw>
                </a:effectLst>
              </a:rPr>
              <a:t>Μηχανικού:</a:t>
            </a:r>
          </a:p>
          <a:p>
            <a:pPr>
              <a:buNone/>
            </a:pPr>
            <a:r>
              <a:rPr lang="el-GR" dirty="0" smtClean="0"/>
              <a:t>Βασικός Σχεδιασμός </a:t>
            </a:r>
            <a:r>
              <a:rPr lang="el-GR" dirty="0" err="1" smtClean="0"/>
              <a:t>Αεροχημάτων</a:t>
            </a:r>
            <a:r>
              <a:rPr lang="el-GR" dirty="0" smtClean="0"/>
              <a:t>, Ανάλυση </a:t>
            </a:r>
          </a:p>
          <a:p>
            <a:pPr>
              <a:buNone/>
            </a:pPr>
            <a:r>
              <a:rPr lang="el-GR" dirty="0" smtClean="0"/>
              <a:t>Αεροπορικών Κατασκευών, Μηχανική πτήσης, </a:t>
            </a:r>
          </a:p>
          <a:p>
            <a:pPr>
              <a:buNone/>
            </a:pPr>
            <a:r>
              <a:rPr lang="el-GR" dirty="0" smtClean="0"/>
              <a:t>Συστήματα Αεροσκαφών κλπ.</a:t>
            </a:r>
            <a:endParaRPr lang="el-GR" dirty="0"/>
          </a:p>
        </p:txBody>
      </p:sp>
    </p:spTree>
  </p:cSld>
  <p:clrMapOvr>
    <a:masterClrMapping/>
  </p:clrMapOvr>
  <p:transition spd="slow">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5076056" y="3356992"/>
            <a:ext cx="3529404" cy="92333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l-GR"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Τέλος…</a:t>
            </a:r>
            <a:endParaRPr lang="el-GR"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Μετρό">
  <a:themeElements>
    <a:clrScheme name="Μετρό">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Μετρό">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Μετρό">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1_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768</TotalTime>
  <Words>220</Words>
  <Application>Microsoft Office PowerPoint</Application>
  <PresentationFormat>Προβολή στην οθόνη (4:3)</PresentationFormat>
  <Paragraphs>66</Paragraphs>
  <Slides>8</Slides>
  <Notes>0</Notes>
  <HiddenSlides>0</HiddenSlides>
  <MMClips>0</MMClips>
  <ScaleCrop>false</ScaleCrop>
  <HeadingPairs>
    <vt:vector size="4" baseType="variant">
      <vt:variant>
        <vt:lpstr>Θέμα</vt:lpstr>
      </vt:variant>
      <vt:variant>
        <vt:i4>3</vt:i4>
      </vt:variant>
      <vt:variant>
        <vt:lpstr>Τίτλοι διαφανειών</vt:lpstr>
      </vt:variant>
      <vt:variant>
        <vt:i4>8</vt:i4>
      </vt:variant>
    </vt:vector>
  </HeadingPairs>
  <TitlesOfParts>
    <vt:vector size="11" baseType="lpstr">
      <vt:lpstr>Μετρό</vt:lpstr>
      <vt:lpstr>Ζωντάνια</vt:lpstr>
      <vt:lpstr>1_Ζωντάνια</vt:lpstr>
      <vt:lpstr>Μηχανολογοσ Μηχανικοσ</vt:lpstr>
      <vt:lpstr>Διαφάνεια 2</vt:lpstr>
      <vt:lpstr> Τμήματα Μηχανολόγων Μηχανικών</vt:lpstr>
      <vt:lpstr>Βασεισ 2013-2014</vt:lpstr>
      <vt:lpstr>Μηχανολόγων και Αεροναυπηγών Μηχανικών Πάτρας</vt:lpstr>
      <vt:lpstr>Διαφάνεια 6</vt:lpstr>
      <vt:lpstr>Διαφάνεια 7</vt:lpstr>
      <vt:lpstr>Διαφάνεια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77</cp:revision>
  <dcterms:created xsi:type="dcterms:W3CDTF">2015-02-24T09:15:14Z</dcterms:created>
  <dcterms:modified xsi:type="dcterms:W3CDTF">2015-02-24T22:03:34Z</dcterms:modified>
</cp:coreProperties>
</file>