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4" r:id="rId6"/>
    <p:sldId id="263" r:id="rId7"/>
    <p:sldId id="265" r:id="rId8"/>
    <p:sldId id="266" r:id="rId9"/>
    <p:sldId id="267" r:id="rId10"/>
    <p:sldId id="262" r:id="rId11"/>
    <p:sldId id="261" r:id="rId12"/>
    <p:sldId id="260"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856" autoAdjust="0"/>
    <p:restoredTop sz="94660"/>
  </p:normalViewPr>
  <p:slideViewPr>
    <p:cSldViewPr>
      <p:cViewPr varScale="1">
        <p:scale>
          <a:sx n="86" d="100"/>
          <a:sy n="86" d="100"/>
        </p:scale>
        <p:origin x="-108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14DA86F8-D8E5-44EF-8378-0B64C6B1602A}" type="datetimeFigureOut">
              <a:rPr lang="el-GR" smtClean="0"/>
              <a:pPr/>
              <a:t>2/3/2015</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409D674D-CFA8-4061-B9B7-3A107238DC25}"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4DA86F8-D8E5-44EF-8378-0B64C6B1602A}" type="datetimeFigureOut">
              <a:rPr lang="el-GR" smtClean="0"/>
              <a:pPr/>
              <a:t>2/3/2015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09D674D-CFA8-4061-B9B7-3A107238DC25}"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4DA86F8-D8E5-44EF-8378-0B64C6B1602A}" type="datetimeFigureOut">
              <a:rPr lang="el-GR" smtClean="0"/>
              <a:pPr/>
              <a:t>2/3/2015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09D674D-CFA8-4061-B9B7-3A107238DC25}"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4DA86F8-D8E5-44EF-8378-0B64C6B1602A}" type="datetimeFigureOut">
              <a:rPr lang="el-GR" smtClean="0"/>
              <a:pPr/>
              <a:t>2/3/2015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09D674D-CFA8-4061-B9B7-3A107238DC25}"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4DA86F8-D8E5-44EF-8378-0B64C6B1602A}" type="datetimeFigureOut">
              <a:rPr lang="el-GR" smtClean="0"/>
              <a:pPr/>
              <a:t>2/3/2015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409D674D-CFA8-4061-B9B7-3A107238DC25}"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14DA86F8-D8E5-44EF-8378-0B64C6B1602A}" type="datetimeFigureOut">
              <a:rPr lang="el-GR" smtClean="0"/>
              <a:pPr/>
              <a:t>2/3/2015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09D674D-CFA8-4061-B9B7-3A107238DC25}"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14DA86F8-D8E5-44EF-8378-0B64C6B1602A}" type="datetimeFigureOut">
              <a:rPr lang="el-GR" smtClean="0"/>
              <a:pPr/>
              <a:t>2/3/2015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409D674D-CFA8-4061-B9B7-3A107238DC25}"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14DA86F8-D8E5-44EF-8378-0B64C6B1602A}" type="datetimeFigureOut">
              <a:rPr lang="el-GR" smtClean="0"/>
              <a:pPr/>
              <a:t>2/3/2015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409D674D-CFA8-4061-B9B7-3A107238DC25}"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4DA86F8-D8E5-44EF-8378-0B64C6B1602A}" type="datetimeFigureOut">
              <a:rPr lang="el-GR" smtClean="0"/>
              <a:pPr/>
              <a:t>2/3/2015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409D674D-CFA8-4061-B9B7-3A107238DC25}"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14DA86F8-D8E5-44EF-8378-0B64C6B1602A}" type="datetimeFigureOut">
              <a:rPr lang="el-GR" smtClean="0"/>
              <a:pPr/>
              <a:t>2/3/2015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09D674D-CFA8-4061-B9B7-3A107238DC25}"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4DA86F8-D8E5-44EF-8378-0B64C6B1602A}" type="datetimeFigureOut">
              <a:rPr lang="el-GR" smtClean="0"/>
              <a:pPr/>
              <a:t>2/3/2015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09D674D-CFA8-4061-B9B7-3A107238DC25}"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4DA86F8-D8E5-44EF-8378-0B64C6B1602A}" type="datetimeFigureOut">
              <a:rPr lang="el-GR" smtClean="0"/>
              <a:pPr/>
              <a:t>2/3/2015</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09D674D-CFA8-4061-B9B7-3A107238DC25}"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ΑΡΧΙΤΕΚΤΟΝΙΚΗ ΜΗΧΑΝΙΚΗ</a:t>
            </a:r>
            <a:endParaRPr lang="el-GR" dirty="0"/>
          </a:p>
        </p:txBody>
      </p:sp>
      <p:sp>
        <p:nvSpPr>
          <p:cNvPr id="3" name="2 - TextBox"/>
          <p:cNvSpPr txBox="1"/>
          <p:nvPr/>
        </p:nvSpPr>
        <p:spPr>
          <a:xfrm>
            <a:off x="4000496" y="285728"/>
            <a:ext cx="4940583" cy="461665"/>
          </a:xfrm>
          <a:prstGeom prst="rect">
            <a:avLst/>
          </a:prstGeom>
          <a:noFill/>
        </p:spPr>
        <p:txBody>
          <a:bodyPr wrap="none" rtlCol="0">
            <a:spAutoFit/>
          </a:bodyPr>
          <a:lstStyle/>
          <a:p>
            <a:r>
              <a:rPr lang="el-GR" sz="2400" b="1" dirty="0" smtClean="0">
                <a:solidFill>
                  <a:srgbClr val="FF0000"/>
                </a:solidFill>
              </a:rPr>
              <a:t>ΜΑΡΙΑΝΝΑ   ΣΤΑΜΑΤΟΠΟΥΛΟΥ</a:t>
            </a:r>
            <a:endParaRPr lang="el-GR" sz="2400"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pPr>
              <a:buNone/>
            </a:pPr>
            <a:r>
              <a:rPr lang="el-GR" sz="3600" dirty="0" smtClean="0">
                <a:solidFill>
                  <a:srgbClr val="FF0000"/>
                </a:solidFill>
              </a:rPr>
              <a:t> Μεταπτυχιακά  Προγράμματα: </a:t>
            </a:r>
          </a:p>
          <a:p>
            <a:r>
              <a:rPr lang="el-GR" dirty="0" smtClean="0"/>
              <a:t>Αρχιτεκτονική &amp; αστικός σχεδιασμός </a:t>
            </a:r>
          </a:p>
          <a:p>
            <a:r>
              <a:rPr lang="el-GR" dirty="0" smtClean="0"/>
              <a:t>Διαχείριση μνημείων : Αρχαιολογία , Πόλη  και Αρχιτεκτονική</a:t>
            </a:r>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357166"/>
            <a:ext cx="8229600" cy="4525963"/>
          </a:xfrm>
        </p:spPr>
        <p:txBody>
          <a:bodyPr>
            <a:noAutofit/>
          </a:bodyPr>
          <a:lstStyle/>
          <a:p>
            <a:pPr>
              <a:buNone/>
            </a:pPr>
            <a:r>
              <a:rPr lang="el-GR" sz="2400" b="1" dirty="0" smtClean="0">
                <a:solidFill>
                  <a:srgbClr val="FF0000"/>
                </a:solidFill>
              </a:rPr>
              <a:t>     </a:t>
            </a:r>
            <a:r>
              <a:rPr lang="el-GR" b="1" dirty="0" smtClean="0">
                <a:solidFill>
                  <a:srgbClr val="FF0000"/>
                </a:solidFill>
              </a:rPr>
              <a:t>Επαγγελματική αποκατάσταση και δικαιώματα</a:t>
            </a:r>
            <a:endParaRPr lang="el-GR" sz="2000" dirty="0" smtClean="0">
              <a:solidFill>
                <a:srgbClr val="FF0000"/>
              </a:solidFill>
            </a:endParaRPr>
          </a:p>
          <a:p>
            <a:pPr>
              <a:buNone/>
            </a:pPr>
            <a:r>
              <a:rPr lang="el-GR" sz="1800" dirty="0" smtClean="0"/>
              <a:t/>
            </a:r>
            <a:br>
              <a:rPr lang="el-GR" sz="1800" dirty="0" smtClean="0"/>
            </a:br>
            <a:endParaRPr lang="el-GR" sz="1800" dirty="0" smtClean="0"/>
          </a:p>
          <a:p>
            <a:r>
              <a:rPr lang="el-GR" sz="1800" dirty="0" smtClean="0"/>
              <a:t>Οι απόφοιτοι δίνουν εξετάσεις για να αποκτήσουν άδεια ασκήσεως επαγγέλματος από το Τεχνικό Επιμελητήριο Ελλάδος (ΤΕΕ). Επίσης εγγράφονται στο Μητρώο Εργοληπτών Επιχειρήσεων και στο μητρώο για έργα αρχιτέκτονα μηχανικού. </a:t>
            </a:r>
          </a:p>
          <a:p>
            <a:r>
              <a:rPr lang="el-GR" sz="1800" dirty="0" smtClean="0"/>
              <a:t>Οι πτυχιούχοι αρχιτέκτονες μπορούν να απασχοληθούν:</a:t>
            </a:r>
          </a:p>
          <a:p>
            <a:r>
              <a:rPr lang="el-GR" sz="1800" dirty="0" smtClean="0"/>
              <a:t>* Στον δημόσιο τομέα, σε υπηρεσίες, σε υπουργεία, σε οργανισμούς, στην Τοπική Αυτοδιοίκηση.</a:t>
            </a:r>
          </a:p>
          <a:p>
            <a:r>
              <a:rPr lang="el-GR" sz="1800" dirty="0" smtClean="0"/>
              <a:t>* Σε τεχνικές και κατασκευαστικές εταιρείες. </a:t>
            </a:r>
          </a:p>
          <a:p>
            <a:r>
              <a:rPr lang="el-GR" sz="1800" dirty="0" smtClean="0"/>
              <a:t>* Σε δικό τους τεχνικό γραφείο μελετών ή εργοληπτική εταιρεία ως ελεύθεροι επαγγελματίες.</a:t>
            </a:r>
            <a:br>
              <a:rPr lang="el-GR" sz="1800" dirty="0" smtClean="0"/>
            </a:br>
            <a:endParaRPr lang="el-GR" sz="1800" dirty="0" smtClean="0"/>
          </a:p>
          <a:p>
            <a:r>
              <a:rPr lang="el-GR" sz="1800" dirty="0" smtClean="0"/>
              <a:t>Σε μια οικοδομική κατασκευή πρέπει υποχρεωτικά να υπογράφουν για την αρχιτεκτονική μελέτη μαζί με τον πολιτικό μηχανικό. </a:t>
            </a:r>
          </a:p>
          <a:p>
            <a:endParaRPr lang="el-GR"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a:buNone/>
            </a:pPr>
            <a:r>
              <a:rPr lang="el-GR" sz="3800" b="1" dirty="0" smtClean="0">
                <a:solidFill>
                  <a:srgbClr val="FF0000"/>
                </a:solidFill>
              </a:rPr>
              <a:t>Απαιτούμενες Δεξιότητες:</a:t>
            </a:r>
            <a:r>
              <a:rPr lang="el-GR" sz="3800" b="1" dirty="0" smtClean="0"/>
              <a:t>  </a:t>
            </a:r>
          </a:p>
          <a:p>
            <a:r>
              <a:rPr lang="el-GR" dirty="0" smtClean="0"/>
              <a:t>Για να ακολουθήσει κάποιος το επάγγελμα του Αρχιτέκτονα θα πρέπει να αποκτήσει τις εξής δεξιότητες:</a:t>
            </a:r>
          </a:p>
          <a:p>
            <a:r>
              <a:rPr lang="el-GR" dirty="0" smtClean="0"/>
              <a:t>Σχεδιαστική ικανότητα</a:t>
            </a:r>
          </a:p>
          <a:p>
            <a:r>
              <a:rPr lang="el-GR" dirty="0" smtClean="0"/>
              <a:t>Καλλιτεχνική ευαισθησία</a:t>
            </a:r>
          </a:p>
          <a:p>
            <a:r>
              <a:rPr lang="el-GR" dirty="0" smtClean="0"/>
              <a:t>Δημιουργική φαντασία</a:t>
            </a:r>
          </a:p>
          <a:p>
            <a:r>
              <a:rPr lang="el-GR" dirty="0" smtClean="0"/>
              <a:t>Ευαισθησία σε θέματα που αφορούν στην προστασία του περιβάλλοντος</a:t>
            </a:r>
          </a:p>
          <a:p>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Πανελλήνιες</a:t>
            </a:r>
            <a:br>
              <a:rPr lang="el-GR" dirty="0" smtClean="0"/>
            </a:b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Οι υποψήφιοι για τα τμήματα Αρχιτεκτόνων Μηχανικών θα πρέπει να εξεταστούν και σε δύο ειδικά μαθήματα, στο ελεύθερο και γραμμικό σχέδιο, στα οποία θα πρέπει να λάβουν τουλάχιστον τη βάση, δηλαδή το 10 για να μπορέσουν να εισαχθούν.</a:t>
            </a:r>
            <a:br>
              <a:rPr lang="el-GR" dirty="0" smtClean="0"/>
            </a:br>
            <a:endParaRPr lang="el-GR" dirty="0" smtClean="0"/>
          </a:p>
          <a:p>
            <a:r>
              <a:rPr lang="el-GR" dirty="0" smtClean="0"/>
              <a:t>Τα ειδικά μαθήματα έχουν συντελεστή βαρύτητας 2, αυτό σημαίνει ότι ο βαθμός που θα γράψει ο μαθητής πολλαπλασιάζεται με το 200. </a:t>
            </a:r>
          </a:p>
          <a:p>
            <a:pPr>
              <a:buNone/>
            </a:pPr>
            <a:endParaRPr lang="el-GR" dirty="0" smtClean="0"/>
          </a:p>
          <a:p>
            <a:r>
              <a:rPr lang="el-GR" dirty="0" smtClean="0"/>
              <a:t>Ως βαθμός ειδικού μαθήματος υπολογίζεται ο μέσος όρος των βαθμών στα δύο ειδικά μαθήματα. </a:t>
            </a:r>
          </a:p>
          <a:p>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Πανεπιστήμια Ελλάδα</a:t>
            </a:r>
            <a:br>
              <a:rPr lang="el-GR" dirty="0" smtClean="0"/>
            </a:b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 Στην Αθήνα, στο Εθνικό Μετσόβιο Πολυτεχνείο, από το 1917.</a:t>
            </a:r>
          </a:p>
          <a:p>
            <a:r>
              <a:rPr lang="el-GR" dirty="0" smtClean="0"/>
              <a:t>- Στη Θεσσαλονίκη, στο Αριστοτέλειο Πανεπιστήμιο, από το 1956.</a:t>
            </a:r>
          </a:p>
          <a:p>
            <a:r>
              <a:rPr lang="el-GR" dirty="0" smtClean="0"/>
              <a:t>- Στο Πανεπιστήμιο Πάτρας, από το 1999.</a:t>
            </a:r>
          </a:p>
          <a:p>
            <a:r>
              <a:rPr lang="el-GR" dirty="0" smtClean="0"/>
              <a:t>- Στον Βόλο, στο Πανεπιστήμιο Θεσσαλίας, από το 1999.</a:t>
            </a:r>
          </a:p>
          <a:p>
            <a:r>
              <a:rPr lang="el-GR" dirty="0" smtClean="0"/>
              <a:t>- Στην Ξάνθη, στο Δημοκρίτειο Πανεπιστήμιο Θράκης, από το 1999.</a:t>
            </a:r>
          </a:p>
          <a:p>
            <a:r>
              <a:rPr lang="el-GR" dirty="0" smtClean="0"/>
              <a:t>- Στα Χανιά, στο Πολυτεχνείο Κρήτης, από το 2004.</a:t>
            </a:r>
          </a:p>
          <a:p>
            <a:pPr>
              <a:buNone/>
            </a:pPr>
            <a:r>
              <a:rPr lang="el-GR" dirty="0" smtClean="0"/>
              <a:t/>
            </a:r>
            <a:br>
              <a:rPr lang="el-GR" dirty="0" smtClean="0"/>
            </a:br>
            <a:endParaRPr lang="el-GR" dirty="0" smtClean="0"/>
          </a:p>
          <a:p>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ΜΟΡΙΑ</a:t>
            </a:r>
            <a:endParaRPr lang="el-GR" dirty="0"/>
          </a:p>
        </p:txBody>
      </p:sp>
      <p:sp>
        <p:nvSpPr>
          <p:cNvPr id="3" name="2 - Θέση περιεχομένου"/>
          <p:cNvSpPr>
            <a:spLocks noGrp="1"/>
          </p:cNvSpPr>
          <p:nvPr>
            <p:ph idx="1"/>
          </p:nvPr>
        </p:nvSpPr>
        <p:spPr/>
        <p:txBody>
          <a:bodyPr>
            <a:normAutofit fontScale="92500"/>
          </a:bodyPr>
          <a:lstStyle/>
          <a:p>
            <a:r>
              <a:rPr lang="el-GR" dirty="0" smtClean="0"/>
              <a:t>ΑΡΧ/ΚΩΝ ΜΗΧΑΝΙΚΩΝ ΕΜΠ ΑΘΗΝΑ </a:t>
            </a:r>
            <a:r>
              <a:rPr lang="el-GR" b="1" dirty="0">
                <a:solidFill>
                  <a:srgbClr val="FFFF00"/>
                </a:solidFill>
              </a:rPr>
              <a:t>20364</a:t>
            </a:r>
            <a:r>
              <a:rPr lang="el-GR" dirty="0" smtClean="0">
                <a:solidFill>
                  <a:srgbClr val="FFFF00"/>
                </a:solidFill>
              </a:rPr>
              <a:t> </a:t>
            </a:r>
            <a:r>
              <a:rPr lang="el-GR" b="1" dirty="0" smtClean="0"/>
              <a:t/>
            </a:r>
            <a:br>
              <a:rPr lang="el-GR" b="1" dirty="0" smtClean="0"/>
            </a:br>
            <a:endParaRPr lang="el-GR" b="1" dirty="0" smtClean="0"/>
          </a:p>
          <a:p>
            <a:r>
              <a:rPr lang="el-GR" dirty="0" smtClean="0"/>
              <a:t>ΑΡΧ/ΚΩΝ ΜΗΧΑΝΙΚΩΝ ΘΕΣ/ΝΙΚΗ </a:t>
            </a:r>
            <a:r>
              <a:rPr lang="el-GR" b="1" dirty="0">
                <a:solidFill>
                  <a:srgbClr val="FFFF00"/>
                </a:solidFill>
              </a:rPr>
              <a:t>19625</a:t>
            </a:r>
            <a:r>
              <a:rPr lang="el-GR" dirty="0" smtClean="0"/>
              <a:t>  </a:t>
            </a:r>
          </a:p>
          <a:p>
            <a:r>
              <a:rPr lang="el-GR" dirty="0" smtClean="0"/>
              <a:t>ΑΡΧΙΤΕΚΤΟΝΩΝ ΜΗΧΑΝΙΚΩΝ ΠΑΤΡΑΣ </a:t>
            </a:r>
            <a:r>
              <a:rPr lang="el-GR" b="1" dirty="0">
                <a:solidFill>
                  <a:srgbClr val="FFFF00"/>
                </a:solidFill>
              </a:rPr>
              <a:t>17819</a:t>
            </a:r>
            <a:r>
              <a:rPr lang="el-GR" dirty="0" smtClean="0"/>
              <a:t> </a:t>
            </a:r>
            <a:r>
              <a:rPr lang="el-GR" b="1" dirty="0" smtClean="0"/>
              <a:t/>
            </a:r>
            <a:br>
              <a:rPr lang="el-GR" b="1" dirty="0" smtClean="0"/>
            </a:br>
            <a:endParaRPr lang="el-GR" b="1" dirty="0" smtClean="0"/>
          </a:p>
          <a:p>
            <a:r>
              <a:rPr lang="el-GR" dirty="0" smtClean="0"/>
              <a:t>ΑΡΧ/ΚΩΝ ΜΗΧΑΝΙΚΩΝ ΘΕΣΣΑΛΙΑΣ (ΒΟΛΟΣ) </a:t>
            </a:r>
            <a:r>
              <a:rPr lang="el-GR" b="1" dirty="0" smtClean="0">
                <a:solidFill>
                  <a:srgbClr val="FFFF00"/>
                </a:solidFill>
              </a:rPr>
              <a:t>17099</a:t>
            </a:r>
            <a:r>
              <a:rPr lang="el-GR" dirty="0" smtClean="0"/>
              <a:t> </a:t>
            </a:r>
          </a:p>
          <a:p>
            <a:r>
              <a:rPr lang="el-GR" dirty="0" smtClean="0"/>
              <a:t>ΑΡΧ/ΚΩΝ ΜΗΧΑΝΙΚΩΝ ΘΡΑΚΗΣ (ΞΑΝΘΗ) </a:t>
            </a:r>
            <a:r>
              <a:rPr lang="el-GR" b="1" dirty="0">
                <a:solidFill>
                  <a:srgbClr val="FFFF00"/>
                </a:solidFill>
              </a:rPr>
              <a:t>14917</a:t>
            </a:r>
            <a:r>
              <a:rPr lang="el-GR" dirty="0" smtClean="0"/>
              <a:t> </a:t>
            </a:r>
          </a:p>
          <a:p>
            <a:r>
              <a:rPr lang="el-GR" dirty="0" smtClean="0"/>
              <a:t>ΑΡΧ/ΚΩΝ ΜΗΧΑΝΙΚΩΝ ΠΟΛΥΤΕΧΝΕΙΟ ΚΡΗΤΗΣ (ΧΑΝΙΑ) </a:t>
            </a:r>
            <a:r>
              <a:rPr lang="el-GR" b="1" dirty="0">
                <a:solidFill>
                  <a:srgbClr val="FFFF00"/>
                </a:solidFill>
              </a:rPr>
              <a:t>15672</a:t>
            </a:r>
            <a:endParaRPr lang="el-GR" dirty="0">
              <a:solidFill>
                <a:srgbClr val="FFFF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ΠΑΝΕΠΙΣΤΗΜΙΟ ΠΑΤΡΩΝ</a:t>
            </a:r>
            <a:endParaRPr lang="el-GR" dirty="0"/>
          </a:p>
        </p:txBody>
      </p:sp>
      <p:pic>
        <p:nvPicPr>
          <p:cNvPr id="4" name="3 - Θέση περιεχομένου" descr="πανεπιστημιο.jpg"/>
          <p:cNvPicPr>
            <a:picLocks noGrp="1" noChangeAspect="1"/>
          </p:cNvPicPr>
          <p:nvPr>
            <p:ph idx="1"/>
          </p:nvPr>
        </p:nvPicPr>
        <p:blipFill>
          <a:blip r:embed="rId2" cstate="print"/>
          <a:stretch>
            <a:fillRect/>
          </a:stretch>
        </p:blipFill>
        <p:spPr>
          <a:xfrm>
            <a:off x="2714612" y="1857364"/>
            <a:ext cx="3676669" cy="3930817"/>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285728"/>
            <a:ext cx="8229600" cy="4525963"/>
          </a:xfrm>
        </p:spPr>
        <p:txBody>
          <a:bodyPr/>
          <a:lstStyle/>
          <a:p>
            <a:pPr>
              <a:buNone/>
            </a:pPr>
            <a:r>
              <a:rPr lang="el-GR" b="1" dirty="0" smtClean="0"/>
              <a:t>    </a:t>
            </a:r>
            <a:r>
              <a:rPr lang="el-GR" sz="3200" b="1" dirty="0" smtClean="0">
                <a:solidFill>
                  <a:srgbClr val="FF0000"/>
                </a:solidFill>
              </a:rPr>
              <a:t>Προγράμματα σπουδών </a:t>
            </a:r>
            <a:endParaRPr lang="el-GR" b="1" dirty="0" smtClean="0">
              <a:solidFill>
                <a:srgbClr val="FF0000"/>
              </a:solidFill>
            </a:endParaRPr>
          </a:p>
          <a:p>
            <a:pPr>
              <a:buNone/>
            </a:pPr>
            <a:r>
              <a:rPr lang="el-GR" dirty="0" smtClean="0"/>
              <a:t>    Πρόγραμμα Προπτυχιακών Σπουδών Αρχιτεκτόνων Μηχανικών (Δίπλωμα, 5 έτη φοίτησης)</a:t>
            </a:r>
          </a:p>
        </p:txBody>
      </p:sp>
      <p:sp>
        <p:nvSpPr>
          <p:cNvPr id="4" name="3 - Ορθογώνιο"/>
          <p:cNvSpPr/>
          <p:nvPr/>
        </p:nvSpPr>
        <p:spPr>
          <a:xfrm>
            <a:off x="857224" y="2928934"/>
            <a:ext cx="7715304" cy="2739211"/>
          </a:xfrm>
          <a:prstGeom prst="rect">
            <a:avLst/>
          </a:prstGeom>
        </p:spPr>
        <p:txBody>
          <a:bodyPr wrap="square">
            <a:spAutoFit/>
          </a:bodyPr>
          <a:lstStyle/>
          <a:p>
            <a:r>
              <a:rPr lang="el-GR" sz="3200" b="1" dirty="0" smtClean="0">
                <a:solidFill>
                  <a:srgbClr val="FF0000"/>
                </a:solidFill>
              </a:rPr>
              <a:t>Τομείς</a:t>
            </a:r>
            <a:r>
              <a:rPr lang="el-GR" sz="3200" b="1" dirty="0" smtClean="0"/>
              <a:t> </a:t>
            </a:r>
          </a:p>
          <a:p>
            <a:r>
              <a:rPr lang="el-GR" sz="2800" dirty="0" smtClean="0"/>
              <a:t>Συντήρηση και Αποκατάσταση Κτηρίων και Οικιστικών συνόλων </a:t>
            </a:r>
          </a:p>
          <a:p>
            <a:r>
              <a:rPr lang="el-GR" sz="2800" dirty="0" smtClean="0"/>
              <a:t>Αστικός Σχεδιασμός και Αστική Ανάπλαση</a:t>
            </a:r>
          </a:p>
          <a:p>
            <a:r>
              <a:rPr lang="el-GR" sz="2800" dirty="0" smtClean="0"/>
              <a:t>Σχεδιασμός Εσωτερικού Χώρου, Τοπίου και Αντικειμένου</a:t>
            </a: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Πρόγραμμα σπουδών</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b="1" dirty="0" smtClean="0">
                <a:solidFill>
                  <a:srgbClr val="FF0000"/>
                </a:solidFill>
              </a:rPr>
              <a:t>Εξάμηνο 1</a:t>
            </a:r>
            <a:r>
              <a:rPr lang="el-GR" b="1" baseline="30000" dirty="0" smtClean="0">
                <a:solidFill>
                  <a:srgbClr val="FF0000"/>
                </a:solidFill>
              </a:rPr>
              <a:t>ο</a:t>
            </a:r>
            <a:r>
              <a:rPr lang="el-GR" b="1" dirty="0" smtClean="0">
                <a:solidFill>
                  <a:srgbClr val="FF0000"/>
                </a:solidFill>
              </a:rPr>
              <a:t> </a:t>
            </a:r>
            <a:r>
              <a:rPr lang="el-GR" dirty="0" smtClean="0"/>
              <a:t/>
            </a:r>
            <a:br>
              <a:rPr lang="el-GR" dirty="0" smtClean="0"/>
            </a:br>
            <a:r>
              <a:rPr lang="el-GR" dirty="0" smtClean="0"/>
              <a:t>Αρχιτεκτονικός Σχεδιασμός ,  Δομική Μηχανική , Ιστορία της Αρχιτεκτονικής και  Ιστορία της Τέχνης , Μαθηματικά , Αρχιτεκτονική και Οπτική </a:t>
            </a:r>
            <a:r>
              <a:rPr lang="el-GR" dirty="0" smtClean="0"/>
              <a:t>επικοινωνία</a:t>
            </a:r>
            <a:endParaRPr lang="en-US" dirty="0" smtClean="0"/>
          </a:p>
          <a:p>
            <a:pPr>
              <a:buNone/>
            </a:pPr>
            <a:endParaRPr lang="el-GR" dirty="0" smtClean="0"/>
          </a:p>
          <a:p>
            <a:r>
              <a:rPr lang="el-GR" b="1" dirty="0" smtClean="0">
                <a:solidFill>
                  <a:srgbClr val="FF0000"/>
                </a:solidFill>
              </a:rPr>
              <a:t>Εξάμηνο 2</a:t>
            </a:r>
            <a:r>
              <a:rPr lang="el-GR" b="1" baseline="30000" dirty="0" smtClean="0">
                <a:solidFill>
                  <a:srgbClr val="FF0000"/>
                </a:solidFill>
              </a:rPr>
              <a:t>ο</a:t>
            </a:r>
            <a:r>
              <a:rPr lang="el-GR" b="1" dirty="0" smtClean="0">
                <a:solidFill>
                  <a:srgbClr val="FF0000"/>
                </a:solidFill>
              </a:rPr>
              <a:t> </a:t>
            </a:r>
            <a:r>
              <a:rPr lang="el-GR" dirty="0" smtClean="0"/>
              <a:t/>
            </a:r>
            <a:br>
              <a:rPr lang="el-GR" dirty="0" smtClean="0"/>
            </a:br>
            <a:r>
              <a:rPr lang="el-GR" dirty="0" smtClean="0"/>
              <a:t>Αρχιτεκτονικός Σχεδιασμός, Αρχιτεκτονική και Οπτική επικοινωνία, Ιστορία της αρχιτεκτονικής και ιστορία της τέχνης, Δομική Μηχανική</a:t>
            </a:r>
          </a:p>
          <a:p>
            <a:endParaRPr lang="el-GR" dirty="0" smtClean="0"/>
          </a:p>
          <a:p>
            <a:r>
              <a:rPr lang="el-GR" b="1" dirty="0" smtClean="0">
                <a:solidFill>
                  <a:srgbClr val="FF0000"/>
                </a:solidFill>
              </a:rPr>
              <a:t>Εξάμηνο </a:t>
            </a:r>
            <a:r>
              <a:rPr lang="el-GR" b="1" dirty="0" smtClean="0">
                <a:solidFill>
                  <a:srgbClr val="FF0000"/>
                </a:solidFill>
              </a:rPr>
              <a:t>3</a:t>
            </a:r>
            <a:r>
              <a:rPr lang="el-GR" b="1" baseline="30000" dirty="0" smtClean="0">
                <a:solidFill>
                  <a:srgbClr val="FF0000"/>
                </a:solidFill>
              </a:rPr>
              <a:t>ο</a:t>
            </a:r>
            <a:r>
              <a:rPr lang="el-GR" b="1" dirty="0" smtClean="0">
                <a:solidFill>
                  <a:srgbClr val="FF0000"/>
                </a:solidFill>
              </a:rPr>
              <a:t> </a:t>
            </a:r>
            <a:r>
              <a:rPr lang="el-GR" dirty="0" smtClean="0"/>
              <a:t/>
            </a:r>
            <a:br>
              <a:rPr lang="el-GR" dirty="0" smtClean="0"/>
            </a:br>
            <a:r>
              <a:rPr lang="el-GR" dirty="0" smtClean="0"/>
              <a:t>Αρχιτεκτονικός Σχεδιασμός , Οικοδομική τεχνολογία, Ιστορία της αρχιτεκτονικής, Τέχνη και Οπτική επικοινωνία ,Πόλη και Τοπίο</a:t>
            </a:r>
          </a:p>
          <a:p>
            <a:pPr>
              <a:buNone/>
            </a:pPr>
            <a:endParaRPr lang="el-GR" dirty="0" smtClean="0"/>
          </a:p>
          <a:p>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περιεχομένου"/>
          <p:cNvSpPr>
            <a:spLocks noGrp="1"/>
          </p:cNvSpPr>
          <p:nvPr>
            <p:ph idx="1"/>
          </p:nvPr>
        </p:nvSpPr>
        <p:spPr>
          <a:xfrm>
            <a:off x="428596" y="785794"/>
            <a:ext cx="8229600" cy="5632311"/>
          </a:xfrm>
          <a:prstGeom prst="rect">
            <a:avLst/>
          </a:prstGeom>
        </p:spPr>
        <p:txBody>
          <a:bodyPr>
            <a:spAutoFit/>
          </a:bodyPr>
          <a:lstStyle/>
          <a:p>
            <a:r>
              <a:rPr lang="el-GR" sz="2400" b="1" dirty="0" smtClean="0">
                <a:solidFill>
                  <a:srgbClr val="FF0000"/>
                </a:solidFill>
              </a:rPr>
              <a:t>Εξάμηνο 4</a:t>
            </a:r>
            <a:r>
              <a:rPr lang="el-GR" sz="2400" b="1" baseline="30000" dirty="0" smtClean="0">
                <a:solidFill>
                  <a:srgbClr val="FF0000"/>
                </a:solidFill>
              </a:rPr>
              <a:t>ο</a:t>
            </a:r>
            <a:r>
              <a:rPr lang="el-GR" sz="2400" b="1" dirty="0" smtClean="0">
                <a:solidFill>
                  <a:srgbClr val="FF0000"/>
                </a:solidFill>
              </a:rPr>
              <a:t> </a:t>
            </a:r>
            <a:r>
              <a:rPr lang="el-GR" sz="2400" dirty="0" smtClean="0"/>
              <a:t/>
            </a:r>
            <a:br>
              <a:rPr lang="el-GR" sz="2400" dirty="0" smtClean="0"/>
            </a:br>
            <a:r>
              <a:rPr lang="el-GR" sz="2400" dirty="0" smtClean="0"/>
              <a:t>Αρχιτεκτονικός Σχεδιασμός  ,Ιστορία της Αρχιτεκτονικής , Τέχνη και Οπτική επικοινωνία, Οικοδομική Τεχνολογία ,Πόλη και Τοπίο</a:t>
            </a:r>
            <a:r>
              <a:rPr lang="el-GR" sz="2400" dirty="0" smtClean="0"/>
              <a:t>.</a:t>
            </a:r>
            <a:endParaRPr lang="en-US" sz="2400" dirty="0" smtClean="0"/>
          </a:p>
          <a:p>
            <a:pPr>
              <a:buNone/>
            </a:pPr>
            <a:endParaRPr lang="el-GR" sz="2400" dirty="0" smtClean="0"/>
          </a:p>
          <a:p>
            <a:r>
              <a:rPr lang="el-GR" sz="2400" b="1" dirty="0" smtClean="0">
                <a:solidFill>
                  <a:srgbClr val="FF0000"/>
                </a:solidFill>
              </a:rPr>
              <a:t>Εξάμηνο 5</a:t>
            </a:r>
            <a:r>
              <a:rPr lang="el-GR" sz="2400" b="1" baseline="30000" dirty="0" smtClean="0">
                <a:solidFill>
                  <a:srgbClr val="FF0000"/>
                </a:solidFill>
              </a:rPr>
              <a:t>ο</a:t>
            </a:r>
            <a:r>
              <a:rPr lang="el-GR" sz="2400" b="1" dirty="0" smtClean="0">
                <a:solidFill>
                  <a:srgbClr val="FF0000"/>
                </a:solidFill>
              </a:rPr>
              <a:t> </a:t>
            </a:r>
            <a:r>
              <a:rPr lang="el-GR" sz="2400" dirty="0" smtClean="0"/>
              <a:t/>
            </a:r>
            <a:br>
              <a:rPr lang="el-GR" sz="2400" dirty="0" smtClean="0"/>
            </a:br>
            <a:r>
              <a:rPr lang="el-GR" sz="2400" dirty="0" smtClean="0"/>
              <a:t> Αρχιτεκτονικός Σχεδιασμός  ,Θεωρία της Αρχιτεκτονικής , Οικοδομική τεχνολογία , Αστικός και Πολεοδομικός </a:t>
            </a:r>
            <a:r>
              <a:rPr lang="el-GR" sz="2400" dirty="0" smtClean="0"/>
              <a:t>σχεδιασμός</a:t>
            </a:r>
            <a:endParaRPr lang="en-US" sz="2400" dirty="0" smtClean="0"/>
          </a:p>
          <a:p>
            <a:pPr>
              <a:buNone/>
            </a:pPr>
            <a:endParaRPr lang="el-GR" sz="2400" b="1" dirty="0" smtClean="0"/>
          </a:p>
          <a:p>
            <a:r>
              <a:rPr lang="el-GR" sz="2400" b="1" dirty="0" smtClean="0">
                <a:solidFill>
                  <a:srgbClr val="FF0000"/>
                </a:solidFill>
              </a:rPr>
              <a:t>Εξάμηνο 6</a:t>
            </a:r>
            <a:r>
              <a:rPr lang="el-GR" sz="2400" b="1" baseline="30000" dirty="0" smtClean="0">
                <a:solidFill>
                  <a:srgbClr val="FF0000"/>
                </a:solidFill>
              </a:rPr>
              <a:t>ο</a:t>
            </a:r>
            <a:endParaRPr lang="el-GR" sz="2400" b="1" dirty="0" smtClean="0">
              <a:solidFill>
                <a:srgbClr val="FF0000"/>
              </a:solidFill>
            </a:endParaRPr>
          </a:p>
          <a:p>
            <a:pPr>
              <a:buNone/>
            </a:pPr>
            <a:r>
              <a:rPr lang="el-GR" sz="2400" b="1" dirty="0" smtClean="0"/>
              <a:t>      </a:t>
            </a:r>
            <a:r>
              <a:rPr lang="el-GR" sz="2400" dirty="0" smtClean="0"/>
              <a:t>Αρχιτεκτονικός Σχεδιασμός  ,Θεωρία της Αρχιτεκτονικής ,Οικοδομική τεχνολογία , Αστικός και Πολεοδομικός σχεδιασμός</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0"/>
            <a:ext cx="8329642" cy="3911609"/>
          </a:xfrm>
        </p:spPr>
        <p:txBody>
          <a:bodyPr>
            <a:normAutofit fontScale="25000" lnSpcReduction="20000"/>
          </a:bodyPr>
          <a:lstStyle/>
          <a:p>
            <a:pPr>
              <a:buNone/>
            </a:pPr>
            <a:r>
              <a:rPr lang="el-GR" dirty="0" smtClean="0"/>
              <a:t/>
            </a:r>
            <a:br>
              <a:rPr lang="el-GR" dirty="0" smtClean="0"/>
            </a:br>
            <a:endParaRPr lang="el-GR" dirty="0" smtClean="0"/>
          </a:p>
          <a:p>
            <a:endParaRPr lang="el-GR" b="1" dirty="0" smtClean="0"/>
          </a:p>
          <a:p>
            <a:endParaRPr lang="el-GR" b="1" dirty="0" smtClean="0"/>
          </a:p>
          <a:p>
            <a:r>
              <a:rPr lang="el-GR" sz="9600" b="1" dirty="0" smtClean="0">
                <a:solidFill>
                  <a:srgbClr val="FF0000"/>
                </a:solidFill>
              </a:rPr>
              <a:t>Εξάμηνο 7</a:t>
            </a:r>
            <a:r>
              <a:rPr lang="el-GR" sz="9600" b="1" baseline="30000" dirty="0" smtClean="0">
                <a:solidFill>
                  <a:srgbClr val="FF0000"/>
                </a:solidFill>
              </a:rPr>
              <a:t>ο</a:t>
            </a:r>
            <a:r>
              <a:rPr lang="el-GR" sz="9600" b="1" dirty="0" smtClean="0">
                <a:solidFill>
                  <a:srgbClr val="FF0000"/>
                </a:solidFill>
              </a:rPr>
              <a:t> </a:t>
            </a:r>
            <a:r>
              <a:rPr lang="el-GR" sz="9600" dirty="0" smtClean="0"/>
              <a:t/>
            </a:r>
            <a:br>
              <a:rPr lang="el-GR" sz="9600" dirty="0" smtClean="0"/>
            </a:br>
            <a:r>
              <a:rPr lang="el-GR" sz="9600" dirty="0" smtClean="0"/>
              <a:t> </a:t>
            </a:r>
            <a:r>
              <a:rPr lang="el-GR" sz="9600" dirty="0" smtClean="0"/>
              <a:t>      </a:t>
            </a:r>
            <a:r>
              <a:rPr lang="el-GR" sz="9600" dirty="0" smtClean="0"/>
              <a:t>Αρχιτεκτονικός Σχεδιασμός , </a:t>
            </a:r>
            <a:r>
              <a:rPr lang="el-GR" sz="9600" dirty="0" err="1" smtClean="0"/>
              <a:t>Αειφορικός</a:t>
            </a:r>
            <a:r>
              <a:rPr lang="el-GR" sz="9600" dirty="0" smtClean="0"/>
              <a:t> σχεδιασμός , Ειδικό εργαστήριο σχεδιασμού ,  Επιλογή ή 2 μαθήματα ελεύθερης </a:t>
            </a:r>
            <a:r>
              <a:rPr lang="el-GR" sz="9600" dirty="0" smtClean="0"/>
              <a:t>επιλογής</a:t>
            </a:r>
            <a:endParaRPr lang="en-US" sz="9600" dirty="0" smtClean="0"/>
          </a:p>
          <a:p>
            <a:pPr>
              <a:buNone/>
            </a:pPr>
            <a:endParaRPr lang="el-GR" sz="9600" dirty="0" smtClean="0"/>
          </a:p>
          <a:p>
            <a:r>
              <a:rPr lang="el-GR" sz="9600" b="1" dirty="0" smtClean="0">
                <a:solidFill>
                  <a:srgbClr val="FF0000"/>
                </a:solidFill>
              </a:rPr>
              <a:t>Εξάμηνο 8</a:t>
            </a:r>
            <a:r>
              <a:rPr lang="el-GR" sz="9600" b="1" baseline="30000" dirty="0" smtClean="0">
                <a:solidFill>
                  <a:srgbClr val="FF0000"/>
                </a:solidFill>
              </a:rPr>
              <a:t>ο</a:t>
            </a:r>
            <a:r>
              <a:rPr lang="el-GR" sz="9600" b="1" dirty="0" smtClean="0">
                <a:solidFill>
                  <a:srgbClr val="FF0000"/>
                </a:solidFill>
              </a:rPr>
              <a:t> </a:t>
            </a:r>
          </a:p>
          <a:p>
            <a:pPr>
              <a:buNone/>
            </a:pPr>
            <a:r>
              <a:rPr lang="el-GR" sz="9600" b="1" dirty="0" smtClean="0"/>
              <a:t>      </a:t>
            </a:r>
            <a:r>
              <a:rPr lang="el-GR" sz="9600" b="1" dirty="0" smtClean="0"/>
              <a:t>     </a:t>
            </a:r>
            <a:r>
              <a:rPr lang="el-GR" sz="9600" dirty="0" smtClean="0"/>
              <a:t>Αρχιτεκτονικός Σχεδιασμός ,Ερευνητική εργασία , Επιλογή ή 2 μαθήματα ελεύθερης </a:t>
            </a:r>
            <a:r>
              <a:rPr lang="el-GR" sz="9600" dirty="0" smtClean="0"/>
              <a:t>επιλογής</a:t>
            </a:r>
            <a:endParaRPr lang="en-US" sz="9600" dirty="0" smtClean="0"/>
          </a:p>
          <a:p>
            <a:pPr>
              <a:buNone/>
            </a:pPr>
            <a:endParaRPr lang="el-GR" sz="9600" dirty="0" smtClean="0"/>
          </a:p>
          <a:p>
            <a:r>
              <a:rPr lang="el-GR" sz="9600" b="1" dirty="0" smtClean="0"/>
              <a:t> </a:t>
            </a:r>
            <a:r>
              <a:rPr lang="el-GR" sz="9600" b="1" dirty="0" smtClean="0">
                <a:solidFill>
                  <a:srgbClr val="FF0000"/>
                </a:solidFill>
              </a:rPr>
              <a:t>Εξάμηνο  9</a:t>
            </a:r>
            <a:r>
              <a:rPr lang="el-GR" sz="9600" b="1" baseline="30000" dirty="0" smtClean="0">
                <a:solidFill>
                  <a:srgbClr val="FF0000"/>
                </a:solidFill>
              </a:rPr>
              <a:t>ο</a:t>
            </a:r>
            <a:r>
              <a:rPr lang="el-GR" sz="9600" b="1" dirty="0" smtClean="0">
                <a:solidFill>
                  <a:srgbClr val="FF0000"/>
                </a:solidFill>
              </a:rPr>
              <a:t> </a:t>
            </a:r>
          </a:p>
          <a:p>
            <a:pPr>
              <a:buNone/>
            </a:pPr>
            <a:r>
              <a:rPr lang="el-GR" sz="9600" b="1" dirty="0" smtClean="0"/>
              <a:t>      </a:t>
            </a:r>
            <a:r>
              <a:rPr lang="el-GR" sz="9600" dirty="0" smtClean="0"/>
              <a:t>Διπλωματική εργασία , Επιλογή ή 2 μαθήματα ελεύθερης </a:t>
            </a:r>
            <a:r>
              <a:rPr lang="el-GR" sz="9600" dirty="0" smtClean="0"/>
              <a:t>επιλογής</a:t>
            </a:r>
            <a:endParaRPr lang="en-US" sz="9600" dirty="0" smtClean="0"/>
          </a:p>
          <a:p>
            <a:pPr>
              <a:buNone/>
            </a:pPr>
            <a:endParaRPr lang="el-GR" sz="9600" dirty="0" smtClean="0"/>
          </a:p>
          <a:p>
            <a:r>
              <a:rPr lang="el-GR" sz="9600" dirty="0" smtClean="0">
                <a:solidFill>
                  <a:srgbClr val="FF0000"/>
                </a:solidFill>
              </a:rPr>
              <a:t> </a:t>
            </a:r>
            <a:r>
              <a:rPr lang="el-GR" sz="9600" b="1" dirty="0" smtClean="0">
                <a:solidFill>
                  <a:srgbClr val="FF0000"/>
                </a:solidFill>
              </a:rPr>
              <a:t>Εξάμηνο 10</a:t>
            </a:r>
            <a:r>
              <a:rPr lang="el-GR" sz="9600" b="1" baseline="30000" dirty="0" smtClean="0">
                <a:solidFill>
                  <a:srgbClr val="FF0000"/>
                </a:solidFill>
              </a:rPr>
              <a:t>ο</a:t>
            </a:r>
            <a:r>
              <a:rPr lang="el-GR" sz="9600" b="1" dirty="0" smtClean="0">
                <a:solidFill>
                  <a:srgbClr val="FF0000"/>
                </a:solidFill>
              </a:rPr>
              <a:t> </a:t>
            </a:r>
          </a:p>
          <a:p>
            <a:pPr>
              <a:buNone/>
            </a:pPr>
            <a:r>
              <a:rPr lang="el-GR" sz="9600" dirty="0" smtClean="0"/>
              <a:t> </a:t>
            </a:r>
            <a:r>
              <a:rPr lang="el-GR" sz="9600" dirty="0" smtClean="0"/>
              <a:t>Διπλωματική εργασία , Επιλογή ή 2 μαθήματα ελεύθερης επιλογής</a:t>
            </a:r>
          </a:p>
          <a:p>
            <a:endParaRPr lang="el-GR" sz="3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116</TotalTime>
  <Words>112</Words>
  <Application>Microsoft Office PowerPoint</Application>
  <PresentationFormat>Προβολή στην οθόνη (4:3)</PresentationFormat>
  <Paragraphs>72</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Αποκορύφωμα</vt:lpstr>
      <vt:lpstr>ΑΡΧΙΤΕΚΤΟΝΙΚΗ ΜΗΧΑΝΙΚΗ</vt:lpstr>
      <vt:lpstr>Πανελλήνιες </vt:lpstr>
      <vt:lpstr>Πανεπιστήμια Ελλάδα </vt:lpstr>
      <vt:lpstr>ΜΟΡΙΑ</vt:lpstr>
      <vt:lpstr>ΠΑΝΕΠΙΣΤΗΜΙΟ ΠΑΤΡΩΝ</vt:lpstr>
      <vt:lpstr>Διαφάνεια 6</vt:lpstr>
      <vt:lpstr>Πρόγραμμα σπουδών</vt:lpstr>
      <vt:lpstr>Διαφάνεια 8</vt:lpstr>
      <vt:lpstr>Διαφάνεια 9</vt:lpstr>
      <vt:lpstr> </vt:lpstr>
      <vt:lpstr>Διαφάνεια 11</vt:lpstr>
      <vt:lpstr>Διαφάνεια 12</vt:lpstr>
    </vt:vector>
  </TitlesOfParts>
  <Company>Sony Electronics,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11gym</cp:lastModifiedBy>
  <cp:revision>11</cp:revision>
  <dcterms:created xsi:type="dcterms:W3CDTF">2015-02-07T13:03:31Z</dcterms:created>
  <dcterms:modified xsi:type="dcterms:W3CDTF">2015-03-02T06:51:15Z</dcterms:modified>
</cp:coreProperties>
</file>